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1"/>
  </p:sldMasterIdLst>
  <p:notesMasterIdLst>
    <p:notesMasterId r:id="rId24"/>
  </p:notesMasterIdLst>
  <p:sldIdLst>
    <p:sldId id="256" r:id="rId2"/>
    <p:sldId id="276" r:id="rId3"/>
    <p:sldId id="257" r:id="rId4"/>
    <p:sldId id="263" r:id="rId5"/>
    <p:sldId id="270" r:id="rId6"/>
    <p:sldId id="269" r:id="rId7"/>
    <p:sldId id="272" r:id="rId8"/>
    <p:sldId id="273" r:id="rId9"/>
    <p:sldId id="271" r:id="rId10"/>
    <p:sldId id="274" r:id="rId11"/>
    <p:sldId id="277" r:id="rId12"/>
    <p:sldId id="279" r:id="rId13"/>
    <p:sldId id="262" r:id="rId14"/>
    <p:sldId id="275" r:id="rId15"/>
    <p:sldId id="280" r:id="rId16"/>
    <p:sldId id="281" r:id="rId17"/>
    <p:sldId id="282" r:id="rId18"/>
    <p:sldId id="285" r:id="rId19"/>
    <p:sldId id="283" r:id="rId20"/>
    <p:sldId id="284" r:id="rId21"/>
    <p:sldId id="266" r:id="rId22"/>
    <p:sldId id="267"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Stile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140"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834659-4953-4F8A-BC3B-7FFBF0609C46}" type="datetimeFigureOut">
              <a:rPr lang="it-IT" smtClean="0"/>
              <a:t>02/04/2023</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E9A98B-5297-47D2-853A-570179078188}" type="slidenum">
              <a:rPr lang="it-IT" smtClean="0"/>
              <a:t>‹N›</a:t>
            </a:fld>
            <a:endParaRPr lang="it-IT"/>
          </a:p>
        </p:txBody>
      </p:sp>
    </p:spTree>
    <p:extLst>
      <p:ext uri="{BB962C8B-B14F-4D97-AF65-F5344CB8AC3E}">
        <p14:creationId xmlns:p14="http://schemas.microsoft.com/office/powerpoint/2010/main" val="304266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D5E9A98B-5297-47D2-853A-570179078188}" type="slidenum">
              <a:rPr lang="it-IT" smtClean="0"/>
              <a:t>12</a:t>
            </a:fld>
            <a:endParaRPr lang="it-IT"/>
          </a:p>
        </p:txBody>
      </p:sp>
    </p:spTree>
    <p:extLst>
      <p:ext uri="{BB962C8B-B14F-4D97-AF65-F5344CB8AC3E}">
        <p14:creationId xmlns:p14="http://schemas.microsoft.com/office/powerpoint/2010/main" val="358464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703503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3134366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it-IT"/>
              <a:t>Fare clic per modificare lo stile del titolo dello schema</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gli stili del testo dello schema</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16054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3201791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it-IT"/>
              <a:t>Fare clic per modificare lo stile del titolo dello schema</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gli stili del testo dello schema</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31011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it-IT"/>
              <a:t>Fare clic per modificare lo stile del titolo dello schema</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gli stili del testo dello schema</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3059386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34484296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3430969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1671477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BB32C758-3ACA-42BC-9046-CE1F607D0628}" type="datetimeFigureOut">
              <a:rPr lang="it-IT" smtClean="0"/>
              <a:t>02/04/2023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642003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BB32C758-3ACA-42BC-9046-CE1F607D0628}" type="datetimeFigureOut">
              <a:rPr lang="it-IT" smtClean="0"/>
              <a:t>02/04/2023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2924247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BB32C758-3ACA-42BC-9046-CE1F607D0628}" type="datetimeFigureOut">
              <a:rPr lang="it-IT" smtClean="0"/>
              <a:t>02/04/2023</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3828130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BB32C758-3ACA-42BC-9046-CE1F607D0628}" type="datetimeFigureOut">
              <a:rPr lang="it-IT" smtClean="0"/>
              <a:t>02/04/2023</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1076508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2C758-3ACA-42BC-9046-CE1F607D0628}" type="datetimeFigureOut">
              <a:rPr lang="it-IT" smtClean="0"/>
              <a:t>02/04/2023</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599424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B32C758-3ACA-42BC-9046-CE1F607D0628}" type="datetimeFigureOut">
              <a:rPr lang="it-IT" smtClean="0"/>
              <a:t>02/04/2023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2370263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BB32C758-3ACA-42BC-9046-CE1F607D0628}" type="datetimeFigureOut">
              <a:rPr lang="it-IT" smtClean="0"/>
              <a:t>02/04/2023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CE2D669-B6BD-43C8-8884-66A2F8227FE5}" type="slidenum">
              <a:rPr lang="it-IT" smtClean="0"/>
              <a:t>‹N›</a:t>
            </a:fld>
            <a:endParaRPr lang="it-IT"/>
          </a:p>
        </p:txBody>
      </p:sp>
    </p:spTree>
    <p:extLst>
      <p:ext uri="{BB962C8B-B14F-4D97-AF65-F5344CB8AC3E}">
        <p14:creationId xmlns:p14="http://schemas.microsoft.com/office/powerpoint/2010/main" val="321756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B32C758-3ACA-42BC-9046-CE1F607D0628}" type="datetimeFigureOut">
              <a:rPr lang="it-IT" smtClean="0"/>
              <a:t>02/04/2023</a:t>
            </a:fld>
            <a:endParaRPr lang="it-IT"/>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ECE2D669-B6BD-43C8-8884-66A2F8227FE5}" type="slidenum">
              <a:rPr lang="it-IT" smtClean="0"/>
              <a:t>‹N›</a:t>
            </a:fld>
            <a:endParaRPr lang="it-IT"/>
          </a:p>
        </p:txBody>
      </p:sp>
    </p:spTree>
    <p:extLst>
      <p:ext uri="{BB962C8B-B14F-4D97-AF65-F5344CB8AC3E}">
        <p14:creationId xmlns:p14="http://schemas.microsoft.com/office/powerpoint/2010/main" val="3396636070"/>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188640" y="4221088"/>
            <a:ext cx="7772400" cy="1470025"/>
          </a:xfrm>
        </p:spPr>
        <p:txBody>
          <a:bodyPr>
            <a:normAutofit fontScale="90000"/>
          </a:bodyPr>
          <a:lstStyle/>
          <a:p>
            <a:r>
              <a:rPr lang="it-IT" dirty="0"/>
              <a:t>Tavolo dei referenti comunali</a:t>
            </a:r>
            <a:br>
              <a:rPr lang="it-IT" dirty="0"/>
            </a:br>
            <a:r>
              <a:rPr lang="it-IT" dirty="0"/>
              <a:t>controllo di gestione </a:t>
            </a:r>
            <a:br>
              <a:rPr lang="it-IT" dirty="0"/>
            </a:br>
            <a:r>
              <a:rPr lang="it-IT" dirty="0"/>
              <a:t>07 marzo 2023</a:t>
            </a:r>
            <a:br>
              <a:rPr lang="it-IT" dirty="0"/>
            </a:br>
            <a:endParaRPr lang="it-IT" dirty="0"/>
          </a:p>
        </p:txBody>
      </p:sp>
      <p:pic>
        <p:nvPicPr>
          <p:cNvPr id="1026" name="Picture 2" descr="LOGO ALTO"/>
          <p:cNvPicPr>
            <a:picLocks noChangeAspect="1" noChangeArrowheads="1"/>
          </p:cNvPicPr>
          <p:nvPr/>
        </p:nvPicPr>
        <p:blipFill>
          <a:blip r:embed="rId2" cstate="print"/>
          <a:srcRect/>
          <a:stretch>
            <a:fillRect/>
          </a:stretch>
        </p:blipFill>
        <p:spPr bwMode="auto">
          <a:xfrm>
            <a:off x="899592" y="13174"/>
            <a:ext cx="3863975" cy="17748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31B5F96-5C7C-7222-379F-1EBF9A52BCAB}"/>
              </a:ext>
            </a:extLst>
          </p:cNvPr>
          <p:cNvSpPr>
            <a:spLocks noGrp="1"/>
          </p:cNvSpPr>
          <p:nvPr>
            <p:ph type="title"/>
          </p:nvPr>
        </p:nvSpPr>
        <p:spPr/>
        <p:txBody>
          <a:bodyPr>
            <a:normAutofit fontScale="90000"/>
          </a:bodyPr>
          <a:lstStyle/>
          <a:p>
            <a:r>
              <a:rPr lang="it-IT" dirty="0"/>
              <a:t>PNRR MISSIONE 1 </a:t>
            </a:r>
            <a:br>
              <a:rPr lang="it-IT" dirty="0"/>
            </a:br>
            <a:r>
              <a:rPr lang="it-IT" dirty="0"/>
              <a:t>vedere slide aggiornamento 14/02/2023</a:t>
            </a:r>
          </a:p>
        </p:txBody>
      </p:sp>
      <p:sp>
        <p:nvSpPr>
          <p:cNvPr id="3" name="Segnaposto testo 2">
            <a:extLst>
              <a:ext uri="{FF2B5EF4-FFF2-40B4-BE49-F238E27FC236}">
                <a16:creationId xmlns:a16="http://schemas.microsoft.com/office/drawing/2014/main" id="{58AD9880-3F40-FD09-593C-191E541A6E59}"/>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765777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9B720FD-2E7B-82F5-ACDA-BC928164354A}"/>
              </a:ext>
            </a:extLst>
          </p:cNvPr>
          <p:cNvSpPr>
            <a:spLocks noGrp="1"/>
          </p:cNvSpPr>
          <p:nvPr>
            <p:ph type="title"/>
          </p:nvPr>
        </p:nvSpPr>
        <p:spPr/>
        <p:txBody>
          <a:bodyPr>
            <a:normAutofit fontScale="90000"/>
          </a:bodyPr>
          <a:lstStyle/>
          <a:p>
            <a:r>
              <a:rPr lang="it-IT" dirty="0"/>
              <a:t>Rendicontazione servizi associati in UNIONE anno 2022</a:t>
            </a:r>
          </a:p>
        </p:txBody>
      </p:sp>
      <p:sp>
        <p:nvSpPr>
          <p:cNvPr id="3" name="Segnaposto contenuto 2">
            <a:extLst>
              <a:ext uri="{FF2B5EF4-FFF2-40B4-BE49-F238E27FC236}">
                <a16:creationId xmlns:a16="http://schemas.microsoft.com/office/drawing/2014/main" id="{317FB6B6-7013-A5AC-FB21-FE4BBC6585A4}"/>
              </a:ext>
            </a:extLst>
          </p:cNvPr>
          <p:cNvSpPr>
            <a:spLocks noGrp="1"/>
          </p:cNvSpPr>
          <p:nvPr>
            <p:ph idx="1"/>
          </p:nvPr>
        </p:nvSpPr>
        <p:spPr/>
        <p:txBody>
          <a:bodyPr/>
          <a:lstStyle/>
          <a:p>
            <a:r>
              <a:rPr lang="it-IT" dirty="0"/>
              <a:t>Da 16/01/2023 a 06/03/2023 pubblicate determine rendiconto dei singoli servizi</a:t>
            </a:r>
          </a:p>
          <a:p>
            <a:r>
              <a:rPr lang="it-IT" dirty="0"/>
              <a:t>16/02/2023 comunicato ai resp. finanziari comunali le quote anno 2022 a rendiconto</a:t>
            </a:r>
          </a:p>
          <a:p>
            <a:r>
              <a:rPr lang="it-IT" dirty="0"/>
              <a:t>02/03/2023 comunicato ai resp. finanziari comunali le quote ai fini dei conteggi dei limiti di spesa di personale c.557</a:t>
            </a:r>
          </a:p>
        </p:txBody>
      </p:sp>
    </p:spTree>
    <p:extLst>
      <p:ext uri="{BB962C8B-B14F-4D97-AF65-F5344CB8AC3E}">
        <p14:creationId xmlns:p14="http://schemas.microsoft.com/office/powerpoint/2010/main" val="375881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8">
            <a:extLst>
              <a:ext uri="{FF2B5EF4-FFF2-40B4-BE49-F238E27FC236}">
                <a16:creationId xmlns:a16="http://schemas.microsoft.com/office/drawing/2014/main" id="{45B71F80-1F92-4074-84D9-16A062B21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1F5CD3D6-9448-2800-9BA7-E0F37F6EABB5}"/>
              </a:ext>
            </a:extLst>
          </p:cNvPr>
          <p:cNvSpPr>
            <a:spLocks noGrp="1"/>
          </p:cNvSpPr>
          <p:nvPr>
            <p:ph type="title"/>
          </p:nvPr>
        </p:nvSpPr>
        <p:spPr>
          <a:xfrm>
            <a:off x="747939" y="1"/>
            <a:ext cx="7648121" cy="548680"/>
          </a:xfrm>
        </p:spPr>
        <p:txBody>
          <a:bodyPr>
            <a:normAutofit/>
          </a:bodyPr>
          <a:lstStyle/>
          <a:p>
            <a:pPr>
              <a:lnSpc>
                <a:spcPct val="90000"/>
              </a:lnSpc>
            </a:pPr>
            <a:r>
              <a:rPr lang="it-IT" sz="2000" dirty="0"/>
              <a:t>Differenza tra previsioni assestate 2022 e rendiconto 2022</a:t>
            </a:r>
          </a:p>
        </p:txBody>
      </p:sp>
      <p:sp>
        <p:nvSpPr>
          <p:cNvPr id="11" name="Isosceles Triangle 10">
            <a:extLst>
              <a:ext uri="{FF2B5EF4-FFF2-40B4-BE49-F238E27FC236}">
                <a16:creationId xmlns:a16="http://schemas.microsoft.com/office/drawing/2014/main" id="{7209C9DA-6E0D-46D9-8275-C52222D8C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631947"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3EB57A4D-E0D0-46DA-B339-F24CA46FA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807450" y="4013200"/>
            <a:ext cx="336550"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4" name="Segnaposto contenuto 3">
            <a:extLst>
              <a:ext uri="{FF2B5EF4-FFF2-40B4-BE49-F238E27FC236}">
                <a16:creationId xmlns:a16="http://schemas.microsoft.com/office/drawing/2014/main" id="{271C36C6-5843-841D-6A40-62C19B8BD837}"/>
              </a:ext>
            </a:extLst>
          </p:cNvPr>
          <p:cNvGraphicFramePr>
            <a:graphicFrameLocks noGrp="1"/>
          </p:cNvGraphicFramePr>
          <p:nvPr>
            <p:ph idx="1"/>
            <p:extLst>
              <p:ext uri="{D42A27DB-BD31-4B8C-83A1-F6EECF244321}">
                <p14:modId xmlns:p14="http://schemas.microsoft.com/office/powerpoint/2010/main" val="3875247779"/>
              </p:ext>
            </p:extLst>
          </p:nvPr>
        </p:nvGraphicFramePr>
        <p:xfrm>
          <a:off x="579664" y="337017"/>
          <a:ext cx="8024784" cy="6404355"/>
        </p:xfrm>
        <a:graphic>
          <a:graphicData uri="http://schemas.openxmlformats.org/drawingml/2006/table">
            <a:tbl>
              <a:tblPr firstRow="1" bandRow="1">
                <a:tableStyleId>{5C22544A-7EE6-4342-B048-85BDC9FD1C3A}</a:tableStyleId>
              </a:tblPr>
              <a:tblGrid>
                <a:gridCol w="1915145">
                  <a:extLst>
                    <a:ext uri="{9D8B030D-6E8A-4147-A177-3AD203B41FA5}">
                      <a16:colId xmlns:a16="http://schemas.microsoft.com/office/drawing/2014/main" val="3122898135"/>
                    </a:ext>
                  </a:extLst>
                </a:gridCol>
                <a:gridCol w="1074886">
                  <a:extLst>
                    <a:ext uri="{9D8B030D-6E8A-4147-A177-3AD203B41FA5}">
                      <a16:colId xmlns:a16="http://schemas.microsoft.com/office/drawing/2014/main" val="2704094587"/>
                    </a:ext>
                  </a:extLst>
                </a:gridCol>
                <a:gridCol w="1300797">
                  <a:extLst>
                    <a:ext uri="{9D8B030D-6E8A-4147-A177-3AD203B41FA5}">
                      <a16:colId xmlns:a16="http://schemas.microsoft.com/office/drawing/2014/main" val="2474878752"/>
                    </a:ext>
                  </a:extLst>
                </a:gridCol>
                <a:gridCol w="901028">
                  <a:extLst>
                    <a:ext uri="{9D8B030D-6E8A-4147-A177-3AD203B41FA5}">
                      <a16:colId xmlns:a16="http://schemas.microsoft.com/office/drawing/2014/main" val="903445835"/>
                    </a:ext>
                  </a:extLst>
                </a:gridCol>
                <a:gridCol w="59057">
                  <a:extLst>
                    <a:ext uri="{9D8B030D-6E8A-4147-A177-3AD203B41FA5}">
                      <a16:colId xmlns:a16="http://schemas.microsoft.com/office/drawing/2014/main" val="4217912795"/>
                    </a:ext>
                  </a:extLst>
                </a:gridCol>
                <a:gridCol w="1648601">
                  <a:extLst>
                    <a:ext uri="{9D8B030D-6E8A-4147-A177-3AD203B41FA5}">
                      <a16:colId xmlns:a16="http://schemas.microsoft.com/office/drawing/2014/main" val="2475968924"/>
                    </a:ext>
                  </a:extLst>
                </a:gridCol>
                <a:gridCol w="1125270">
                  <a:extLst>
                    <a:ext uri="{9D8B030D-6E8A-4147-A177-3AD203B41FA5}">
                      <a16:colId xmlns:a16="http://schemas.microsoft.com/office/drawing/2014/main" val="75962099"/>
                    </a:ext>
                  </a:extLst>
                </a:gridCol>
              </a:tblGrid>
              <a:tr h="196707">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gridSpan="2">
                  <a:txBody>
                    <a:bodyPr/>
                    <a:lstStyle/>
                    <a:p>
                      <a:pPr algn="ctr" fontAlgn="b"/>
                      <a:r>
                        <a:rPr lang="it-IT" sz="1200" u="none" strike="noStrike" dirty="0">
                          <a:effectLst/>
                        </a:rPr>
                        <a:t>quote comunali</a:t>
                      </a:r>
                      <a:endParaRPr lang="it-IT" sz="1200" b="1" i="0" u="none" strike="noStrike" dirty="0">
                        <a:solidFill>
                          <a:srgbClr val="000000"/>
                        </a:solidFill>
                        <a:effectLst/>
                        <a:latin typeface="Calibri" panose="020F0502020204030204" pitchFamily="34" charset="0"/>
                      </a:endParaRPr>
                    </a:p>
                  </a:txBody>
                  <a:tcPr marL="5964" marR="5964" marT="5964" marB="0" anchor="b"/>
                </a:tc>
                <a:tc hMerge="1">
                  <a:txBody>
                    <a:bodyPr/>
                    <a:lstStyle/>
                    <a:p>
                      <a:endParaRPr lang="it-IT"/>
                    </a:p>
                  </a:txBody>
                  <a:tcPr/>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580179646"/>
                  </a:ext>
                </a:extLst>
              </a:tr>
              <a:tr h="577695">
                <a:tc>
                  <a:txBody>
                    <a:bodyPr/>
                    <a:lstStyle/>
                    <a:p>
                      <a:pPr algn="ctr" fontAlgn="ctr"/>
                      <a:r>
                        <a:rPr lang="it-IT" sz="1200" u="none" strike="noStrike">
                          <a:effectLst/>
                        </a:rPr>
                        <a:t>SERVIZI TRASFERITI/ASSOCIATI</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ctr" fontAlgn="ctr"/>
                      <a:r>
                        <a:rPr lang="it-IT" sz="1200" u="none" strike="noStrike">
                          <a:effectLst/>
                        </a:rPr>
                        <a:t>ASSESTATO 25 OTTOBRE 2022</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ctr" fontAlgn="ctr"/>
                      <a:r>
                        <a:rPr lang="it-IT" sz="1200" u="none" strike="noStrike">
                          <a:effectLst/>
                        </a:rPr>
                        <a:t>CONSUNTIVO 2022</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ctr" fontAlgn="ctr"/>
                      <a:r>
                        <a:rPr lang="it-IT" sz="1200" u="none" strike="noStrike">
                          <a:effectLst/>
                        </a:rPr>
                        <a:t>DIFFERENZA</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ctr" fontAlgn="ctr"/>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ctr" fontAlgn="ctr"/>
                      <a:r>
                        <a:rPr lang="it-IT" sz="1200" u="none" strike="noStrike">
                          <a:effectLst/>
                        </a:rPr>
                        <a:t>volume spesa gestione del servizio</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ctr" fontAlgn="ctr"/>
                      <a:r>
                        <a:rPr lang="it-IT" sz="1200" u="none" strike="noStrike">
                          <a:effectLst/>
                        </a:rPr>
                        <a:t>incidenza % della differenza</a:t>
                      </a:r>
                      <a:endParaRPr lang="it-IT" sz="1200" b="0" i="0" u="none" strike="noStrike">
                        <a:solidFill>
                          <a:srgbClr val="000000"/>
                        </a:solidFill>
                        <a:effectLst/>
                        <a:latin typeface="Calibri" panose="020F0502020204030204" pitchFamily="34" charset="0"/>
                      </a:endParaRPr>
                    </a:p>
                  </a:txBody>
                  <a:tcPr marL="5964" marR="5964" marT="5964" marB="0" anchor="ctr"/>
                </a:tc>
                <a:extLst>
                  <a:ext uri="{0D108BD9-81ED-4DB2-BD59-A6C34878D82A}">
                    <a16:rowId xmlns:a16="http://schemas.microsoft.com/office/drawing/2014/main" val="2399037981"/>
                  </a:ext>
                </a:extLst>
              </a:tr>
              <a:tr h="387202">
                <a:tc>
                  <a:txBody>
                    <a:bodyPr/>
                    <a:lstStyle/>
                    <a:p>
                      <a:pPr algn="l" fontAlgn="b"/>
                      <a:r>
                        <a:rPr lang="it-IT" sz="1200" u="none" strike="noStrike">
                          <a:effectLst/>
                        </a:rPr>
                        <a:t>UFFICIO UNICO PERSONALE</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dirty="0">
                          <a:effectLst/>
                        </a:rPr>
                        <a:t>324.128,39</a:t>
                      </a:r>
                      <a:endParaRPr lang="it-IT" sz="1200" b="0" i="0" u="none" strike="noStrike" dirty="0">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310.343,84</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-13.784,55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377.660,10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-3,65%</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795155781"/>
                  </a:ext>
                </a:extLst>
              </a:tr>
              <a:tr h="387202">
                <a:tc>
                  <a:txBody>
                    <a:bodyPr/>
                    <a:lstStyle/>
                    <a:p>
                      <a:pPr algn="l" fontAlgn="b"/>
                      <a:r>
                        <a:rPr lang="it-IT" sz="1200" u="none" strike="noStrike">
                          <a:effectLst/>
                        </a:rPr>
                        <a:t>CONVENZIONE PROCEDIM.DISCIPLINARI</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11.640,00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11.640,00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0,00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3352304431"/>
                  </a:ext>
                </a:extLst>
              </a:tr>
              <a:tr h="387202">
                <a:tc>
                  <a:txBody>
                    <a:bodyPr/>
                    <a:lstStyle/>
                    <a:p>
                      <a:pPr algn="l" fontAlgn="b"/>
                      <a:r>
                        <a:rPr lang="it-IT" sz="1200" u="none" strike="noStrike">
                          <a:effectLst/>
                        </a:rPr>
                        <a:t>TRIBUTI</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706.990,00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683.783,94</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-23.206,06</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745.728,96</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-3,11%</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688116012"/>
                  </a:ext>
                </a:extLst>
              </a:tr>
              <a:tr h="196707">
                <a:tc>
                  <a:txBody>
                    <a:bodyPr/>
                    <a:lstStyle/>
                    <a:p>
                      <a:pPr algn="l" fontAlgn="b"/>
                      <a:r>
                        <a:rPr lang="it-IT" sz="1200" u="none" strike="noStrike">
                          <a:effectLst/>
                        </a:rPr>
                        <a:t>APPALTI</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47.485,98</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39.119,77</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-8.366,21</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112.722,03</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-7,42%</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597773781"/>
                  </a:ext>
                </a:extLst>
              </a:tr>
              <a:tr h="196707">
                <a:tc>
                  <a:txBody>
                    <a:bodyPr/>
                    <a:lstStyle/>
                    <a:p>
                      <a:pPr algn="l" fontAlgn="b"/>
                      <a:r>
                        <a:rPr lang="it-IT" sz="1200" u="none" strike="noStrike">
                          <a:effectLst/>
                        </a:rPr>
                        <a:t>SERVIZI GENERALI</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217.632,30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212.229,05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-5.403,25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560.468,08</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-0,96%</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3401834766"/>
                  </a:ext>
                </a:extLst>
              </a:tr>
              <a:tr h="196707">
                <a:tc>
                  <a:txBody>
                    <a:bodyPr/>
                    <a:lstStyle/>
                    <a:p>
                      <a:pPr algn="l" fontAlgn="b"/>
                      <a:r>
                        <a:rPr lang="it-IT" sz="1200" u="none" strike="noStrike">
                          <a:effectLst/>
                        </a:rPr>
                        <a:t>SUAP</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113.533,99</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113.249,32</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-284,67</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159.663,16</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-0,18%</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670827178"/>
                  </a:ext>
                </a:extLst>
              </a:tr>
              <a:tr h="387202">
                <a:tc>
                  <a:txBody>
                    <a:bodyPr/>
                    <a:lstStyle/>
                    <a:p>
                      <a:pPr algn="l" fontAlgn="b"/>
                      <a:r>
                        <a:rPr lang="it-IT" sz="1200" u="none" strike="noStrike">
                          <a:effectLst/>
                        </a:rPr>
                        <a:t>PROTEZIONE CIVILE</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55.635,75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43.867,55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-11.768,20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157.538,54</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-7,47%</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386173600"/>
                  </a:ext>
                </a:extLst>
              </a:tr>
              <a:tr h="387202">
                <a:tc>
                  <a:txBody>
                    <a:bodyPr/>
                    <a:lstStyle/>
                    <a:p>
                      <a:pPr algn="l" fontAlgn="b"/>
                      <a:r>
                        <a:rPr lang="it-IT" sz="1200" u="none" strike="noStrike">
                          <a:effectLst/>
                        </a:rPr>
                        <a:t>MARKETING</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51.861,00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40.234,80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-11.626,20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124.260,92</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-9,36%</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2997233800"/>
                  </a:ext>
                </a:extLst>
              </a:tr>
              <a:tr h="196707">
                <a:tc>
                  <a:txBody>
                    <a:bodyPr/>
                    <a:lstStyle/>
                    <a:p>
                      <a:pPr algn="l" fontAlgn="b"/>
                      <a:r>
                        <a:rPr lang="it-IT" sz="1200" u="none" strike="noStrike">
                          <a:effectLst/>
                        </a:rPr>
                        <a:t>SSIZ (SOCIALE)</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1.700.011,35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1.700.011,35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0,00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053157943"/>
                  </a:ext>
                </a:extLst>
              </a:tr>
              <a:tr h="196707">
                <a:tc>
                  <a:txBody>
                    <a:bodyPr/>
                    <a:lstStyle/>
                    <a:p>
                      <a:pPr algn="l" fontAlgn="b"/>
                      <a:r>
                        <a:rPr lang="it-IT" sz="1200" u="none" strike="noStrike">
                          <a:effectLst/>
                        </a:rPr>
                        <a:t>SIA E STATISTICA</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254.361,42</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253.812,63</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-548,79</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431.471,28</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-0,13%</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2472883082"/>
                  </a:ext>
                </a:extLst>
              </a:tr>
              <a:tr h="196707">
                <a:tc>
                  <a:txBody>
                    <a:bodyPr/>
                    <a:lstStyle/>
                    <a:p>
                      <a:pPr algn="l" fontAlgn="b"/>
                      <a:r>
                        <a:rPr lang="it-IT" sz="1200" u="none" strike="noStrike">
                          <a:effectLst/>
                        </a:rPr>
                        <a:t>NTV</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22.288,01</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22.288,01</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0,00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231515069"/>
                  </a:ext>
                </a:extLst>
              </a:tr>
              <a:tr h="196707">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2098862386"/>
                  </a:ext>
                </a:extLst>
              </a:tr>
              <a:tr h="577695">
                <a:tc>
                  <a:txBody>
                    <a:bodyPr/>
                    <a:lstStyle/>
                    <a:p>
                      <a:pPr algn="l" fontAlgn="b"/>
                      <a:r>
                        <a:rPr lang="it-IT" sz="1200" u="none" strike="noStrike">
                          <a:effectLst/>
                        </a:rPr>
                        <a:t>POLIZIA LOCALE SPESE</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3.255.807,51</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3.118.626,16</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-137.181,35</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4.438.446,08</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-3,09%</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2194679769"/>
                  </a:ext>
                </a:extLst>
              </a:tr>
              <a:tr h="387202">
                <a:tc>
                  <a:txBody>
                    <a:bodyPr/>
                    <a:lstStyle/>
                    <a:p>
                      <a:pPr algn="l" fontAlgn="b"/>
                      <a:r>
                        <a:rPr lang="it-IT" sz="1200" u="none" strike="noStrike">
                          <a:effectLst/>
                        </a:rPr>
                        <a:t>POLIZIA LOCALE ENTRATE</a:t>
                      </a:r>
                      <a:endParaRPr lang="it-IT" sz="1200" b="1" i="0" u="none" strike="noStrike">
                        <a:solidFill>
                          <a:srgbClr val="00B05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2.250.621,01</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2.224.556,91</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-26.064,10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252846319"/>
                  </a:ext>
                </a:extLst>
              </a:tr>
              <a:tr h="196707">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964853062"/>
                  </a:ext>
                </a:extLst>
              </a:tr>
              <a:tr h="577695">
                <a:tc>
                  <a:txBody>
                    <a:bodyPr/>
                    <a:lstStyle/>
                    <a:p>
                      <a:pPr algn="l" fontAlgn="b"/>
                      <a:r>
                        <a:rPr lang="it-IT" sz="1200" u="none" strike="noStrike">
                          <a:effectLst/>
                        </a:rPr>
                        <a:t> </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ctr" fontAlgn="ctr"/>
                      <a:r>
                        <a:rPr lang="it-IT" sz="1200" u="none" strike="noStrike">
                          <a:effectLst/>
                        </a:rPr>
                        <a:t>ASSESTATO 25 OTTOBRE 2022</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ctr" fontAlgn="ctr"/>
                      <a:r>
                        <a:rPr lang="it-IT" sz="1200" u="none" strike="noStrike">
                          <a:effectLst/>
                        </a:rPr>
                        <a:t>ASSESTATO NOVEMBRE 2022</a:t>
                      </a:r>
                      <a:endParaRPr lang="it-IT" sz="1200" b="0" i="0" u="none" strike="noStrike">
                        <a:solidFill>
                          <a:srgbClr val="000000"/>
                        </a:solidFill>
                        <a:effectLst/>
                        <a:latin typeface="Calibri" panose="020F0502020204030204" pitchFamily="34" charset="0"/>
                      </a:endParaRPr>
                    </a:p>
                  </a:txBody>
                  <a:tcPr marL="5964" marR="5964" marT="5964" marB="0" anchor="ctr"/>
                </a:tc>
                <a:tc>
                  <a:txBody>
                    <a:bodyPr/>
                    <a:lstStyle/>
                    <a:p>
                      <a:pPr algn="l" fontAlgn="b"/>
                      <a:r>
                        <a:rPr lang="it-IT" sz="1200" u="none" strike="noStrike">
                          <a:effectLst/>
                        </a:rPr>
                        <a:t>DIFFERENZA</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576386718"/>
                  </a:ext>
                </a:extLst>
              </a:tr>
              <a:tr h="577695">
                <a:tc>
                  <a:txBody>
                    <a:bodyPr/>
                    <a:lstStyle/>
                    <a:p>
                      <a:pPr algn="l" fontAlgn="b"/>
                      <a:r>
                        <a:rPr lang="it-IT" sz="1200" u="none" strike="noStrike">
                          <a:effectLst/>
                        </a:rPr>
                        <a:t>EDUCATIVI</a:t>
                      </a:r>
                      <a:endParaRPr lang="it-IT" sz="1200" b="1" i="0" u="none" strike="noStrike">
                        <a:solidFill>
                          <a:srgbClr val="305496"/>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8.962.756,00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8.711.191,00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r" fontAlgn="b"/>
                      <a:r>
                        <a:rPr lang="it-IT" sz="1200" u="none" strike="noStrike">
                          <a:effectLst/>
                        </a:rPr>
                        <a:t>-251.565,00</a:t>
                      </a:r>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a:solidFill>
                          <a:srgbClr val="000000"/>
                        </a:solidFill>
                        <a:effectLst/>
                        <a:latin typeface="Calibri" panose="020F0502020204030204" pitchFamily="34" charset="0"/>
                      </a:endParaRPr>
                    </a:p>
                  </a:txBody>
                  <a:tcPr marL="5964" marR="5964" marT="5964" marB="0" anchor="b"/>
                </a:tc>
                <a:tc>
                  <a:txBody>
                    <a:bodyPr/>
                    <a:lstStyle/>
                    <a:p>
                      <a:pPr algn="l" fontAlgn="b"/>
                      <a:endParaRPr lang="it-IT" sz="1200" b="0" i="0" u="none" strike="noStrike" dirty="0">
                        <a:solidFill>
                          <a:srgbClr val="000000"/>
                        </a:solidFill>
                        <a:effectLst/>
                        <a:latin typeface="Calibri" panose="020F0502020204030204" pitchFamily="34" charset="0"/>
                      </a:endParaRPr>
                    </a:p>
                  </a:txBody>
                  <a:tcPr marL="5964" marR="5964" marT="5964" marB="0" anchor="b"/>
                </a:tc>
                <a:extLst>
                  <a:ext uri="{0D108BD9-81ED-4DB2-BD59-A6C34878D82A}">
                    <a16:rowId xmlns:a16="http://schemas.microsoft.com/office/drawing/2014/main" val="1592943086"/>
                  </a:ext>
                </a:extLst>
              </a:tr>
            </a:tbl>
          </a:graphicData>
        </a:graphic>
      </p:graphicFrame>
    </p:spTree>
    <p:extLst>
      <p:ext uri="{BB962C8B-B14F-4D97-AF65-F5344CB8AC3E}">
        <p14:creationId xmlns:p14="http://schemas.microsoft.com/office/powerpoint/2010/main" val="3315901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395536" y="260648"/>
            <a:ext cx="6852856" cy="936104"/>
          </a:xfrm>
        </p:spPr>
        <p:txBody>
          <a:bodyPr>
            <a:normAutofit fontScale="90000"/>
          </a:bodyPr>
          <a:lstStyle/>
          <a:p>
            <a:r>
              <a:rPr lang="it-IT" sz="3100" dirty="0">
                <a:solidFill>
                  <a:schemeClr val="tx2">
                    <a:lumMod val="60000"/>
                    <a:lumOff val="40000"/>
                  </a:schemeClr>
                </a:solidFill>
              </a:rPr>
              <a:t>Monitoraggio entrate da attività sanzionatoria Polizia locale</a:t>
            </a:r>
          </a:p>
        </p:txBody>
      </p:sp>
      <p:graphicFrame>
        <p:nvGraphicFramePr>
          <p:cNvPr id="9" name="Segnaposto contenuto 8">
            <a:extLst>
              <a:ext uri="{FF2B5EF4-FFF2-40B4-BE49-F238E27FC236}">
                <a16:creationId xmlns:a16="http://schemas.microsoft.com/office/drawing/2014/main" id="{9A582238-D79A-D971-6FBC-6BAB04419868}"/>
              </a:ext>
            </a:extLst>
          </p:cNvPr>
          <p:cNvGraphicFramePr>
            <a:graphicFrameLocks noGrp="1"/>
          </p:cNvGraphicFramePr>
          <p:nvPr>
            <p:ph idx="1"/>
            <p:extLst>
              <p:ext uri="{D42A27DB-BD31-4B8C-83A1-F6EECF244321}">
                <p14:modId xmlns:p14="http://schemas.microsoft.com/office/powerpoint/2010/main" val="3675497814"/>
              </p:ext>
            </p:extLst>
          </p:nvPr>
        </p:nvGraphicFramePr>
        <p:xfrm>
          <a:off x="719008" y="1375282"/>
          <a:ext cx="6529384" cy="4547603"/>
        </p:xfrm>
        <a:graphic>
          <a:graphicData uri="http://schemas.openxmlformats.org/drawingml/2006/table">
            <a:tbl>
              <a:tblPr/>
              <a:tblGrid>
                <a:gridCol w="1632346">
                  <a:extLst>
                    <a:ext uri="{9D8B030D-6E8A-4147-A177-3AD203B41FA5}">
                      <a16:colId xmlns:a16="http://schemas.microsoft.com/office/drawing/2014/main" val="781635841"/>
                    </a:ext>
                  </a:extLst>
                </a:gridCol>
                <a:gridCol w="1632346">
                  <a:extLst>
                    <a:ext uri="{9D8B030D-6E8A-4147-A177-3AD203B41FA5}">
                      <a16:colId xmlns:a16="http://schemas.microsoft.com/office/drawing/2014/main" val="654984016"/>
                    </a:ext>
                  </a:extLst>
                </a:gridCol>
                <a:gridCol w="1632346">
                  <a:extLst>
                    <a:ext uri="{9D8B030D-6E8A-4147-A177-3AD203B41FA5}">
                      <a16:colId xmlns:a16="http://schemas.microsoft.com/office/drawing/2014/main" val="3499844330"/>
                    </a:ext>
                  </a:extLst>
                </a:gridCol>
                <a:gridCol w="1632346">
                  <a:extLst>
                    <a:ext uri="{9D8B030D-6E8A-4147-A177-3AD203B41FA5}">
                      <a16:colId xmlns:a16="http://schemas.microsoft.com/office/drawing/2014/main" val="567291069"/>
                    </a:ext>
                  </a:extLst>
                </a:gridCol>
              </a:tblGrid>
              <a:tr h="836671">
                <a:tc>
                  <a:txBody>
                    <a:bodyPr/>
                    <a:lstStyle/>
                    <a:p>
                      <a:pPr algn="l" fontAlgn="b"/>
                      <a:r>
                        <a:rPr lang="it-IT" sz="1600" b="0" i="0" u="none" strike="noStrike" dirty="0">
                          <a:solidFill>
                            <a:srgbClr val="000000"/>
                          </a:solidFill>
                          <a:effectLst/>
                          <a:latin typeface="Calibri" panose="020F0502020204030204" pitchFamily="34" charset="0"/>
                        </a:rPr>
                        <a:t>Sanzioni ordinarie incassi avvenuti </a:t>
                      </a:r>
                    </a:p>
                    <a:p>
                      <a:pPr algn="l" fontAlgn="b"/>
                      <a:r>
                        <a:rPr lang="it-IT" sz="1400" b="0" i="0" u="none" strike="noStrike" dirty="0">
                          <a:solidFill>
                            <a:srgbClr val="000000"/>
                          </a:solidFill>
                          <a:effectLst/>
                          <a:latin typeface="Calibri" panose="020F0502020204030204" pitchFamily="34" charset="0"/>
                        </a:rPr>
                        <a:t>(compreso </a:t>
                      </a:r>
                      <a:r>
                        <a:rPr lang="it-IT" sz="1400" b="0" i="0" u="none" strike="noStrike" dirty="0" err="1">
                          <a:solidFill>
                            <a:srgbClr val="000000"/>
                          </a:solidFill>
                          <a:effectLst/>
                          <a:latin typeface="Calibri" panose="020F0502020204030204" pitchFamily="34" charset="0"/>
                        </a:rPr>
                        <a:t>rimb.spese</a:t>
                      </a:r>
                      <a:r>
                        <a:rPr lang="it-IT" sz="1400" b="0" i="0" u="none" strike="noStrike" dirty="0">
                          <a:solidFill>
                            <a:srgbClr val="000000"/>
                          </a:solidFill>
                          <a:effectLst/>
                          <a:latin typeface="Calibri" panose="020F0502020204030204" pitchFamily="34" charset="0"/>
                        </a:rPr>
                        <a:t> notifiche)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t-IT" sz="1600" b="1" i="0" u="none" strike="noStrike" dirty="0">
                          <a:solidFill>
                            <a:srgbClr val="000000"/>
                          </a:solidFill>
                          <a:effectLst/>
                          <a:latin typeface="Calibri" panose="020F0502020204030204" pitchFamily="34" charset="0"/>
                        </a:rPr>
                        <a:t>2020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fontAlgn="ctr"/>
                      <a:r>
                        <a:rPr lang="it-IT" sz="1600" b="1" i="0" u="none" strike="noStrike">
                          <a:solidFill>
                            <a:srgbClr val="000000"/>
                          </a:solidFill>
                          <a:effectLst/>
                          <a:latin typeface="Calibri" panose="020F0502020204030204" pitchFamily="34" charset="0"/>
                        </a:rPr>
                        <a:t>2021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fontAlgn="ctr"/>
                      <a:r>
                        <a:rPr lang="it-IT" sz="1600" b="1" i="0" u="none" strike="noStrike">
                          <a:solidFill>
                            <a:srgbClr val="000000"/>
                          </a:solidFill>
                          <a:effectLst/>
                          <a:latin typeface="Calibri" panose="020F0502020204030204" pitchFamily="34" charset="0"/>
                        </a:rPr>
                        <a:t>2022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93656062"/>
                  </a:ext>
                </a:extLst>
              </a:tr>
              <a:tr h="278891">
                <a:tc>
                  <a:txBody>
                    <a:bodyPr/>
                    <a:lstStyle/>
                    <a:p>
                      <a:pPr algn="l" fontAlgn="b"/>
                      <a:r>
                        <a:rPr lang="it-IT" sz="1600" b="0" i="0" u="none" strike="noStrike" dirty="0">
                          <a:solidFill>
                            <a:srgbClr val="000000"/>
                          </a:solidFill>
                          <a:effectLst/>
                          <a:latin typeface="Calibri" panose="020F0502020204030204" pitchFamily="34" charset="0"/>
                        </a:rPr>
                        <a:t>gennaio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105.233,18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340.136,72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263.338,87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9931754"/>
                  </a:ext>
                </a:extLst>
              </a:tr>
              <a:tr h="278891">
                <a:tc>
                  <a:txBody>
                    <a:bodyPr/>
                    <a:lstStyle/>
                    <a:p>
                      <a:pPr algn="l" fontAlgn="b"/>
                      <a:r>
                        <a:rPr lang="it-IT" sz="1600" b="0" i="0" u="none" strike="noStrike">
                          <a:solidFill>
                            <a:srgbClr val="000000"/>
                          </a:solidFill>
                          <a:effectLst/>
                          <a:latin typeface="Calibri" panose="020F0502020204030204" pitchFamily="34" charset="0"/>
                        </a:rPr>
                        <a:t>febbraio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138.117,75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it-IT" sz="1600" b="0" i="0" u="none" strike="noStrike">
                          <a:solidFill>
                            <a:srgbClr val="000000"/>
                          </a:solidFill>
                          <a:effectLst/>
                          <a:latin typeface="Calibri" panose="020F0502020204030204" pitchFamily="34" charset="0"/>
                        </a:rPr>
                        <a:t>            351.320,33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380.419,10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393111"/>
                  </a:ext>
                </a:extLst>
              </a:tr>
              <a:tr h="278891">
                <a:tc>
                  <a:txBody>
                    <a:bodyPr/>
                    <a:lstStyle/>
                    <a:p>
                      <a:pPr algn="l" fontAlgn="b"/>
                      <a:r>
                        <a:rPr lang="it-IT" sz="1600" b="0" i="0" u="none" strike="noStrike">
                          <a:solidFill>
                            <a:srgbClr val="000000"/>
                          </a:solidFill>
                          <a:effectLst/>
                          <a:latin typeface="Calibri" panose="020F0502020204030204" pitchFamily="34" charset="0"/>
                        </a:rPr>
                        <a:t>marzo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41.817,83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321.204,63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245.188,97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1614784"/>
                  </a:ext>
                </a:extLst>
              </a:tr>
              <a:tr h="278891">
                <a:tc>
                  <a:txBody>
                    <a:bodyPr/>
                    <a:lstStyle/>
                    <a:p>
                      <a:pPr algn="l" fontAlgn="b"/>
                      <a:r>
                        <a:rPr lang="it-IT" sz="1600" b="0" i="0" u="none" strike="noStrike">
                          <a:solidFill>
                            <a:srgbClr val="000000"/>
                          </a:solidFill>
                          <a:effectLst/>
                          <a:latin typeface="Calibri" panose="020F0502020204030204" pitchFamily="34" charset="0"/>
                        </a:rPr>
                        <a:t>aprile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19.574,13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328.928,17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150.817,93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5754939"/>
                  </a:ext>
                </a:extLst>
              </a:tr>
              <a:tr h="278891">
                <a:tc>
                  <a:txBody>
                    <a:bodyPr/>
                    <a:lstStyle/>
                    <a:p>
                      <a:pPr algn="l" fontAlgn="b"/>
                      <a:r>
                        <a:rPr lang="it-IT" sz="1600" b="0" i="0" u="none" strike="noStrike">
                          <a:solidFill>
                            <a:srgbClr val="000000"/>
                          </a:solidFill>
                          <a:effectLst/>
                          <a:latin typeface="Calibri" panose="020F0502020204030204" pitchFamily="34" charset="0"/>
                        </a:rPr>
                        <a:t>maggio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93.779,09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458.598,56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374.687,17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6202304"/>
                  </a:ext>
                </a:extLst>
              </a:tr>
              <a:tr h="278891">
                <a:tc>
                  <a:txBody>
                    <a:bodyPr/>
                    <a:lstStyle/>
                    <a:p>
                      <a:pPr algn="l" fontAlgn="b"/>
                      <a:r>
                        <a:rPr lang="it-IT" sz="1600" b="0" i="0" u="none" strike="noStrike">
                          <a:solidFill>
                            <a:srgbClr val="000000"/>
                          </a:solidFill>
                          <a:effectLst/>
                          <a:latin typeface="Calibri" panose="020F0502020204030204" pitchFamily="34" charset="0"/>
                        </a:rPr>
                        <a:t>giugno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92.493,27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403.013,77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464.104,94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8279694"/>
                  </a:ext>
                </a:extLst>
              </a:tr>
              <a:tr h="278891">
                <a:tc>
                  <a:txBody>
                    <a:bodyPr/>
                    <a:lstStyle/>
                    <a:p>
                      <a:pPr algn="l" fontAlgn="b"/>
                      <a:r>
                        <a:rPr lang="it-IT" sz="1600" b="0" i="0" u="none" strike="noStrike">
                          <a:solidFill>
                            <a:srgbClr val="000000"/>
                          </a:solidFill>
                          <a:effectLst/>
                          <a:latin typeface="Calibri" panose="020F0502020204030204" pitchFamily="34" charset="0"/>
                        </a:rPr>
                        <a:t>luglio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139.290,90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558.028,51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304.522,52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397541"/>
                  </a:ext>
                </a:extLst>
              </a:tr>
              <a:tr h="278891">
                <a:tc>
                  <a:txBody>
                    <a:bodyPr/>
                    <a:lstStyle/>
                    <a:p>
                      <a:pPr algn="l" fontAlgn="b"/>
                      <a:r>
                        <a:rPr lang="it-IT" sz="1600" b="0" i="0" u="none" strike="noStrike">
                          <a:solidFill>
                            <a:srgbClr val="000000"/>
                          </a:solidFill>
                          <a:effectLst/>
                          <a:latin typeface="Calibri" panose="020F0502020204030204" pitchFamily="34" charset="0"/>
                        </a:rPr>
                        <a:t>agosto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102.373,77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340.016,12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139.739,32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4749500"/>
                  </a:ext>
                </a:extLst>
              </a:tr>
              <a:tr h="278891">
                <a:tc>
                  <a:txBody>
                    <a:bodyPr/>
                    <a:lstStyle/>
                    <a:p>
                      <a:pPr algn="l" fontAlgn="b"/>
                      <a:r>
                        <a:rPr lang="it-IT" sz="1600" b="0" i="0" u="none" strike="noStrike">
                          <a:solidFill>
                            <a:srgbClr val="000000"/>
                          </a:solidFill>
                          <a:effectLst/>
                          <a:latin typeface="Calibri" panose="020F0502020204030204" pitchFamily="34" charset="0"/>
                        </a:rPr>
                        <a:t>settembre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190.215,04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609.157,84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382.633,94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799244"/>
                  </a:ext>
                </a:extLst>
              </a:tr>
              <a:tr h="278891">
                <a:tc>
                  <a:txBody>
                    <a:bodyPr/>
                    <a:lstStyle/>
                    <a:p>
                      <a:pPr algn="l" fontAlgn="b"/>
                      <a:r>
                        <a:rPr lang="it-IT" sz="1600" b="0" i="0" u="none" strike="noStrike">
                          <a:solidFill>
                            <a:srgbClr val="000000"/>
                          </a:solidFill>
                          <a:effectLst/>
                          <a:latin typeface="Calibri" panose="020F0502020204030204" pitchFamily="34" charset="0"/>
                        </a:rPr>
                        <a:t>ottobre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156.700,59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587.992,17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357.834,09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8732055"/>
                  </a:ext>
                </a:extLst>
              </a:tr>
              <a:tr h="278891">
                <a:tc>
                  <a:txBody>
                    <a:bodyPr/>
                    <a:lstStyle/>
                    <a:p>
                      <a:pPr algn="l" fontAlgn="b"/>
                      <a:r>
                        <a:rPr lang="it-IT" sz="1600" b="0" i="0" u="none" strike="noStrike">
                          <a:solidFill>
                            <a:srgbClr val="000000"/>
                          </a:solidFill>
                          <a:effectLst/>
                          <a:latin typeface="Calibri" panose="020F0502020204030204" pitchFamily="34" charset="0"/>
                        </a:rPr>
                        <a:t>novembre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149.504,17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376.620,07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314.321,58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1907665"/>
                  </a:ext>
                </a:extLst>
              </a:tr>
              <a:tr h="278891">
                <a:tc>
                  <a:txBody>
                    <a:bodyPr/>
                    <a:lstStyle/>
                    <a:p>
                      <a:pPr algn="l" fontAlgn="b"/>
                      <a:r>
                        <a:rPr lang="it-IT" sz="1600" b="0" i="0" u="none" strike="noStrike">
                          <a:solidFill>
                            <a:srgbClr val="000000"/>
                          </a:solidFill>
                          <a:effectLst/>
                          <a:latin typeface="Calibri" panose="020F0502020204030204" pitchFamily="34" charset="0"/>
                        </a:rPr>
                        <a:t>dicembre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228.338,57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a:solidFill>
                            <a:srgbClr val="000000"/>
                          </a:solidFill>
                          <a:effectLst/>
                          <a:latin typeface="Calibri" panose="020F0502020204030204" pitchFamily="34" charset="0"/>
                        </a:rPr>
                        <a:t>            301.427,63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0" i="0" u="none" strike="noStrike" dirty="0">
                          <a:solidFill>
                            <a:srgbClr val="000000"/>
                          </a:solidFill>
                          <a:effectLst/>
                          <a:latin typeface="Calibri" panose="020F0502020204030204" pitchFamily="34" charset="0"/>
                        </a:rPr>
                        <a:t>            358.834,57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967523"/>
                  </a:ext>
                </a:extLst>
              </a:tr>
              <a:tr h="278891">
                <a:tc>
                  <a:txBody>
                    <a:bodyPr/>
                    <a:lstStyle/>
                    <a:p>
                      <a:pPr algn="l" fontAlgn="b"/>
                      <a:r>
                        <a:rPr lang="it-IT" sz="1600" b="1" i="1" u="none" strike="noStrike">
                          <a:solidFill>
                            <a:srgbClr val="000000"/>
                          </a:solidFill>
                          <a:effectLst/>
                          <a:latin typeface="Calibri" panose="020F0502020204030204" pitchFamily="34" charset="0"/>
                        </a:rPr>
                        <a:t>TOTALI</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1" i="1" u="none" strike="noStrike">
                          <a:solidFill>
                            <a:srgbClr val="000000"/>
                          </a:solidFill>
                          <a:effectLst/>
                          <a:latin typeface="Calibri" panose="020F0502020204030204" pitchFamily="34" charset="0"/>
                        </a:rPr>
                        <a:t>        1.457.438,29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1" i="1" u="none" strike="noStrike">
                          <a:solidFill>
                            <a:srgbClr val="000000"/>
                          </a:solidFill>
                          <a:effectLst/>
                          <a:latin typeface="Calibri" panose="020F0502020204030204" pitchFamily="34" charset="0"/>
                        </a:rPr>
                        <a:t>        4.976.444,52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600" b="1" i="1" u="none" strike="noStrike" dirty="0">
                          <a:solidFill>
                            <a:srgbClr val="000000"/>
                          </a:solidFill>
                          <a:effectLst/>
                          <a:latin typeface="Calibri" panose="020F0502020204030204" pitchFamily="34" charset="0"/>
                        </a:rPr>
                        <a:t>        3.736.443,00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6219413"/>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683568" y="288791"/>
            <a:ext cx="6912768" cy="771074"/>
          </a:xfrm>
        </p:spPr>
        <p:txBody>
          <a:bodyPr>
            <a:normAutofit fontScale="90000"/>
          </a:bodyPr>
          <a:lstStyle/>
          <a:p>
            <a:r>
              <a:rPr lang="it-IT" sz="3100" dirty="0">
                <a:solidFill>
                  <a:schemeClr val="tx2">
                    <a:lumMod val="60000"/>
                    <a:lumOff val="40000"/>
                  </a:schemeClr>
                </a:solidFill>
              </a:rPr>
              <a:t>Entrate da attività di recupero coattivo polizia locale</a:t>
            </a:r>
          </a:p>
        </p:txBody>
      </p:sp>
      <p:graphicFrame>
        <p:nvGraphicFramePr>
          <p:cNvPr id="5" name="Segnaposto contenuto 4">
            <a:extLst>
              <a:ext uri="{FF2B5EF4-FFF2-40B4-BE49-F238E27FC236}">
                <a16:creationId xmlns:a16="http://schemas.microsoft.com/office/drawing/2014/main" id="{629ECCFF-9984-6D23-8518-1FAEC4CCE17E}"/>
              </a:ext>
            </a:extLst>
          </p:cNvPr>
          <p:cNvGraphicFramePr>
            <a:graphicFrameLocks noGrp="1"/>
          </p:cNvGraphicFramePr>
          <p:nvPr>
            <p:ph idx="1"/>
            <p:extLst>
              <p:ext uri="{D42A27DB-BD31-4B8C-83A1-F6EECF244321}">
                <p14:modId xmlns:p14="http://schemas.microsoft.com/office/powerpoint/2010/main" val="2062354111"/>
              </p:ext>
            </p:extLst>
          </p:nvPr>
        </p:nvGraphicFramePr>
        <p:xfrm>
          <a:off x="587229" y="1196752"/>
          <a:ext cx="7105446" cy="5529756"/>
        </p:xfrm>
        <a:graphic>
          <a:graphicData uri="http://schemas.openxmlformats.org/drawingml/2006/table">
            <a:tbl>
              <a:tblPr/>
              <a:tblGrid>
                <a:gridCol w="2232248">
                  <a:extLst>
                    <a:ext uri="{9D8B030D-6E8A-4147-A177-3AD203B41FA5}">
                      <a16:colId xmlns:a16="http://schemas.microsoft.com/office/drawing/2014/main" val="1078384431"/>
                    </a:ext>
                  </a:extLst>
                </a:gridCol>
                <a:gridCol w="1800200">
                  <a:extLst>
                    <a:ext uri="{9D8B030D-6E8A-4147-A177-3AD203B41FA5}">
                      <a16:colId xmlns:a16="http://schemas.microsoft.com/office/drawing/2014/main" val="500307243"/>
                    </a:ext>
                  </a:extLst>
                </a:gridCol>
                <a:gridCol w="1584176">
                  <a:extLst>
                    <a:ext uri="{9D8B030D-6E8A-4147-A177-3AD203B41FA5}">
                      <a16:colId xmlns:a16="http://schemas.microsoft.com/office/drawing/2014/main" val="1376105194"/>
                    </a:ext>
                  </a:extLst>
                </a:gridCol>
                <a:gridCol w="1488822">
                  <a:extLst>
                    <a:ext uri="{9D8B030D-6E8A-4147-A177-3AD203B41FA5}">
                      <a16:colId xmlns:a16="http://schemas.microsoft.com/office/drawing/2014/main" val="1987717465"/>
                    </a:ext>
                  </a:extLst>
                </a:gridCol>
              </a:tblGrid>
              <a:tr h="0">
                <a:tc>
                  <a:txBody>
                    <a:bodyPr/>
                    <a:lstStyle/>
                    <a:p>
                      <a:pPr algn="l" fontAlgn="b"/>
                      <a:r>
                        <a:rPr lang="it-IT" sz="1800" b="0" i="0" u="none" strike="noStrike" dirty="0">
                          <a:solidFill>
                            <a:srgbClr val="000000"/>
                          </a:solidFill>
                          <a:effectLst/>
                          <a:latin typeface="Calibri" panose="020F0502020204030204" pitchFamily="34" charset="0"/>
                        </a:rPr>
                        <a:t>Coattivo incassi avvenuti </a:t>
                      </a:r>
                    </a:p>
                    <a:p>
                      <a:pPr algn="l" fontAlgn="b"/>
                      <a:r>
                        <a:rPr lang="it-IT" sz="1600" b="0" i="0" u="none" strike="noStrike" dirty="0">
                          <a:solidFill>
                            <a:srgbClr val="000000"/>
                          </a:solidFill>
                          <a:effectLst/>
                          <a:latin typeface="Calibri" panose="020F0502020204030204" pitchFamily="34" charset="0"/>
                        </a:rPr>
                        <a:t>(compreso </a:t>
                      </a:r>
                      <a:r>
                        <a:rPr lang="it-IT" sz="1600" b="0" i="0" u="none" strike="noStrike" dirty="0" err="1">
                          <a:solidFill>
                            <a:srgbClr val="000000"/>
                          </a:solidFill>
                          <a:effectLst/>
                          <a:latin typeface="Calibri" panose="020F0502020204030204" pitchFamily="34" charset="0"/>
                        </a:rPr>
                        <a:t>rimb.spese</a:t>
                      </a:r>
                      <a:r>
                        <a:rPr lang="it-IT" sz="1600" b="0" i="0" u="none" strike="noStrike" dirty="0">
                          <a:solidFill>
                            <a:srgbClr val="000000"/>
                          </a:solidFill>
                          <a:effectLst/>
                          <a:latin typeface="Calibri" panose="020F0502020204030204" pitchFamily="34" charset="0"/>
                        </a:rPr>
                        <a:t> notifiche)</a:t>
                      </a:r>
                    </a:p>
                    <a:p>
                      <a:pPr algn="l" fontAlgn="b">
                        <a:spcBef>
                          <a:spcPts val="0"/>
                        </a:spcBef>
                        <a:spcAft>
                          <a:spcPts val="0"/>
                        </a:spcAft>
                      </a:pP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it-IT" sz="1600" b="1" i="0" u="none" strike="noStrike" dirty="0">
                          <a:solidFill>
                            <a:srgbClr val="000000"/>
                          </a:solidFill>
                          <a:effectLst/>
                          <a:latin typeface="Calibri" panose="020F0502020204030204" pitchFamily="34" charset="0"/>
                        </a:rPr>
                        <a:t>2020</a:t>
                      </a:r>
                      <a:endParaRPr lang="it-IT" sz="1600" b="0" i="0" u="none" strike="noStrike" dirty="0">
                        <a:effectLst/>
                        <a:latin typeface="Arial" panose="020B0604020202020204" pitchFamily="34" charset="0"/>
                      </a:endParaRPr>
                    </a:p>
                  </a:txBody>
                  <a:tcPr marL="8253" marR="8253" marT="82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C0A"/>
                    </a:solidFill>
                  </a:tcPr>
                </a:tc>
                <a:tc>
                  <a:txBody>
                    <a:bodyPr/>
                    <a:lstStyle/>
                    <a:p>
                      <a:pPr algn="ctr" fontAlgn="ctr">
                        <a:spcBef>
                          <a:spcPts val="0"/>
                        </a:spcBef>
                        <a:spcAft>
                          <a:spcPts val="0"/>
                        </a:spcAft>
                      </a:pPr>
                      <a:r>
                        <a:rPr lang="it-IT" sz="1600" b="1" i="0" u="none" strike="noStrike">
                          <a:solidFill>
                            <a:srgbClr val="000000"/>
                          </a:solidFill>
                          <a:effectLst/>
                          <a:latin typeface="Calibri" panose="020F0502020204030204" pitchFamily="34" charset="0"/>
                        </a:rPr>
                        <a:t>2021</a:t>
                      </a:r>
                      <a:endParaRPr lang="it-IT" sz="1600" b="0" i="0" u="none" strike="noStrike">
                        <a:effectLst/>
                        <a:latin typeface="Arial" panose="020B0604020202020204" pitchFamily="34" charset="0"/>
                      </a:endParaRPr>
                    </a:p>
                  </a:txBody>
                  <a:tcPr marL="8253" marR="8253" marT="82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C0A"/>
                    </a:solidFill>
                  </a:tcPr>
                </a:tc>
                <a:tc>
                  <a:txBody>
                    <a:bodyPr/>
                    <a:lstStyle/>
                    <a:p>
                      <a:pPr algn="ctr" fontAlgn="ctr">
                        <a:spcBef>
                          <a:spcPts val="0"/>
                        </a:spcBef>
                        <a:spcAft>
                          <a:spcPts val="0"/>
                        </a:spcAft>
                      </a:pPr>
                      <a:r>
                        <a:rPr lang="it-IT" sz="1600" b="1" i="0" u="none" strike="noStrike">
                          <a:solidFill>
                            <a:srgbClr val="000000"/>
                          </a:solidFill>
                          <a:effectLst/>
                          <a:latin typeface="Calibri" panose="020F0502020204030204" pitchFamily="34" charset="0"/>
                        </a:rPr>
                        <a:t>2022</a:t>
                      </a:r>
                      <a:endParaRPr lang="it-IT" sz="1600" b="0" i="0" u="none" strike="noStrike">
                        <a:effectLst/>
                        <a:latin typeface="Arial" panose="020B0604020202020204" pitchFamily="34" charset="0"/>
                      </a:endParaRPr>
                    </a:p>
                  </a:txBody>
                  <a:tcPr marL="8253" marR="8253" marT="82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C0A"/>
                    </a:solidFill>
                  </a:tcPr>
                </a:tc>
                <a:extLst>
                  <a:ext uri="{0D108BD9-81ED-4DB2-BD59-A6C34878D82A}">
                    <a16:rowId xmlns:a16="http://schemas.microsoft.com/office/drawing/2014/main" val="3689956057"/>
                  </a:ext>
                </a:extLst>
              </a:tr>
              <a:tr h="316842">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gennaio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8.628,46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4.034,71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8.885,91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2739276"/>
                  </a:ext>
                </a:extLst>
              </a:tr>
              <a:tr h="360040">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febbraio</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107.417,42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3.152,69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7.018,51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828695"/>
                  </a:ext>
                </a:extLst>
              </a:tr>
              <a:tr h="360040">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marzo</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32.611,19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4.343,08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9.956,23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2408558"/>
                  </a:ext>
                </a:extLst>
              </a:tr>
              <a:tr h="288032">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aprile</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20.098,03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3.753,35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10.384,09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308287"/>
                  </a:ext>
                </a:extLst>
              </a:tr>
              <a:tr h="360040">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maggio</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12.754,80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2.564,23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10.227,21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7078513"/>
                  </a:ext>
                </a:extLst>
              </a:tr>
              <a:tr h="360040">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giugno</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15.114,79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1.871,96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13.296,08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9151724"/>
                  </a:ext>
                </a:extLst>
              </a:tr>
              <a:tr h="288032">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luglio</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14.291,66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3.050,70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16.469,41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8528413"/>
                  </a:ext>
                </a:extLst>
              </a:tr>
              <a:tr h="288032">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agosto</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10.161,24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1.905,98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19.759,70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9923425"/>
                  </a:ext>
                </a:extLst>
              </a:tr>
              <a:tr h="360040">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settembre</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12.976,46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7.559,55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40.407,61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85769"/>
                  </a:ext>
                </a:extLst>
              </a:tr>
              <a:tr h="290448">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ottobre</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11.664,68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7.532,20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43.350,13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382395"/>
                  </a:ext>
                </a:extLst>
              </a:tr>
              <a:tr h="306686">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novembre</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4.608,01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5.929,87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58.252,75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116780"/>
                  </a:ext>
                </a:extLst>
              </a:tr>
              <a:tr h="201720">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dicembre</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6.166,50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7.985,25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45.865,31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0146347"/>
                  </a:ext>
                </a:extLst>
              </a:tr>
              <a:tr h="410978">
                <a:tc>
                  <a:txBody>
                    <a:bodyPr/>
                    <a:lstStyle/>
                    <a:p>
                      <a:pPr algn="l" fontAlgn="b">
                        <a:spcBef>
                          <a:spcPts val="0"/>
                        </a:spcBef>
                        <a:spcAft>
                          <a:spcPts val="0"/>
                        </a:spcAft>
                      </a:pPr>
                      <a:r>
                        <a:rPr lang="it-IT" sz="1600" b="1" i="1" u="none" strike="noStrike">
                          <a:solidFill>
                            <a:srgbClr val="000000"/>
                          </a:solidFill>
                          <a:effectLst/>
                          <a:latin typeface="Calibri" panose="020F0502020204030204" pitchFamily="34" charset="0"/>
                        </a:rPr>
                        <a:t>TOTALI</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1" i="1" u="none" strike="noStrike">
                          <a:solidFill>
                            <a:srgbClr val="000000"/>
                          </a:solidFill>
                          <a:effectLst/>
                          <a:latin typeface="Calibri" panose="020F0502020204030204" pitchFamily="34" charset="0"/>
                        </a:rPr>
                        <a:t>           256.493,24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1" i="1" u="none" strike="noStrike">
                          <a:solidFill>
                            <a:srgbClr val="000000"/>
                          </a:solidFill>
                          <a:effectLst/>
                          <a:latin typeface="Calibri" panose="020F0502020204030204" pitchFamily="34" charset="0"/>
                        </a:rPr>
                        <a:t>      53.683,57 </a:t>
                      </a:r>
                      <a:endParaRPr lang="it-IT" sz="1600" b="0" i="0" u="none" strike="noStrike">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1600" b="1" i="1" u="none" strike="noStrike" dirty="0">
                          <a:solidFill>
                            <a:srgbClr val="000000"/>
                          </a:solidFill>
                          <a:effectLst/>
                          <a:latin typeface="Calibri" panose="020F0502020204030204" pitchFamily="34" charset="0"/>
                        </a:rPr>
                        <a:t>        283.872,94 </a:t>
                      </a:r>
                      <a:endParaRPr lang="it-IT" sz="1600" b="0" i="0" u="none" strike="noStrike" dirty="0">
                        <a:effectLst/>
                        <a:latin typeface="Arial" panose="020B0604020202020204" pitchFamily="34" charset="0"/>
                      </a:endParaRPr>
                    </a:p>
                  </a:txBody>
                  <a:tcPr marL="8253" marR="8253" marT="8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0597377"/>
                  </a:ext>
                </a:extLst>
              </a:tr>
            </a:tbl>
          </a:graphicData>
        </a:graphic>
      </p:graphicFrame>
    </p:spTree>
    <p:extLst>
      <p:ext uri="{BB962C8B-B14F-4D97-AF65-F5344CB8AC3E}">
        <p14:creationId xmlns:p14="http://schemas.microsoft.com/office/powerpoint/2010/main" val="1383840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8">
            <a:extLst>
              <a:ext uri="{FF2B5EF4-FFF2-40B4-BE49-F238E27FC236}">
                <a16:creationId xmlns:a16="http://schemas.microsoft.com/office/drawing/2014/main" id="{45B71F80-1F92-4074-84D9-16A062B21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1368069D-D954-EE81-B45F-D5E3758627CE}"/>
              </a:ext>
            </a:extLst>
          </p:cNvPr>
          <p:cNvSpPr>
            <a:spLocks noGrp="1"/>
          </p:cNvSpPr>
          <p:nvPr>
            <p:ph type="title"/>
          </p:nvPr>
        </p:nvSpPr>
        <p:spPr>
          <a:xfrm>
            <a:off x="965199" y="609600"/>
            <a:ext cx="7648121" cy="1099457"/>
          </a:xfrm>
        </p:spPr>
        <p:txBody>
          <a:bodyPr>
            <a:normAutofit fontScale="90000"/>
          </a:bodyPr>
          <a:lstStyle/>
          <a:p>
            <a:r>
              <a:rPr lang="it-IT" dirty="0"/>
              <a:t>Andamento incassi 2023</a:t>
            </a:r>
            <a:br>
              <a:rPr lang="it-IT" dirty="0"/>
            </a:br>
            <a:endParaRPr lang="it-IT" dirty="0">
              <a:solidFill>
                <a:srgbClr val="FF0000"/>
              </a:solidFill>
            </a:endParaRPr>
          </a:p>
        </p:txBody>
      </p:sp>
      <p:sp>
        <p:nvSpPr>
          <p:cNvPr id="25" name="Isosceles Triangle 10">
            <a:extLst>
              <a:ext uri="{FF2B5EF4-FFF2-40B4-BE49-F238E27FC236}">
                <a16:creationId xmlns:a16="http://schemas.microsoft.com/office/drawing/2014/main" id="{7209C9DA-6E0D-46D9-8275-C52222D8C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631947"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3EB57A4D-E0D0-46DA-B339-F24CA46FA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807450" y="4013200"/>
            <a:ext cx="336550"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4" name="Segnaposto contenuto 3">
            <a:extLst>
              <a:ext uri="{FF2B5EF4-FFF2-40B4-BE49-F238E27FC236}">
                <a16:creationId xmlns:a16="http://schemas.microsoft.com/office/drawing/2014/main" id="{AD5226CB-D30E-CF07-5E91-9EC11E58C0CB}"/>
              </a:ext>
            </a:extLst>
          </p:cNvPr>
          <p:cNvGraphicFramePr>
            <a:graphicFrameLocks noGrp="1"/>
          </p:cNvGraphicFramePr>
          <p:nvPr>
            <p:ph idx="1"/>
            <p:extLst>
              <p:ext uri="{D42A27DB-BD31-4B8C-83A1-F6EECF244321}">
                <p14:modId xmlns:p14="http://schemas.microsoft.com/office/powerpoint/2010/main" val="1442786521"/>
              </p:ext>
            </p:extLst>
          </p:nvPr>
        </p:nvGraphicFramePr>
        <p:xfrm>
          <a:off x="107504" y="2492897"/>
          <a:ext cx="8699945" cy="3469172"/>
        </p:xfrm>
        <a:graphic>
          <a:graphicData uri="http://schemas.openxmlformats.org/drawingml/2006/table">
            <a:tbl>
              <a:tblPr/>
              <a:tblGrid>
                <a:gridCol w="1028666">
                  <a:extLst>
                    <a:ext uri="{9D8B030D-6E8A-4147-A177-3AD203B41FA5}">
                      <a16:colId xmlns:a16="http://schemas.microsoft.com/office/drawing/2014/main" val="1988190363"/>
                    </a:ext>
                  </a:extLst>
                </a:gridCol>
                <a:gridCol w="1323585">
                  <a:extLst>
                    <a:ext uri="{9D8B030D-6E8A-4147-A177-3AD203B41FA5}">
                      <a16:colId xmlns:a16="http://schemas.microsoft.com/office/drawing/2014/main" val="74579211"/>
                    </a:ext>
                  </a:extLst>
                </a:gridCol>
                <a:gridCol w="1141616">
                  <a:extLst>
                    <a:ext uri="{9D8B030D-6E8A-4147-A177-3AD203B41FA5}">
                      <a16:colId xmlns:a16="http://schemas.microsoft.com/office/drawing/2014/main" val="1580088836"/>
                    </a:ext>
                  </a:extLst>
                </a:gridCol>
                <a:gridCol w="1198088">
                  <a:extLst>
                    <a:ext uri="{9D8B030D-6E8A-4147-A177-3AD203B41FA5}">
                      <a16:colId xmlns:a16="http://schemas.microsoft.com/office/drawing/2014/main" val="1421099392"/>
                    </a:ext>
                  </a:extLst>
                </a:gridCol>
                <a:gridCol w="798587">
                  <a:extLst>
                    <a:ext uri="{9D8B030D-6E8A-4147-A177-3AD203B41FA5}">
                      <a16:colId xmlns:a16="http://schemas.microsoft.com/office/drawing/2014/main" val="3392863940"/>
                    </a:ext>
                  </a:extLst>
                </a:gridCol>
                <a:gridCol w="1323585">
                  <a:extLst>
                    <a:ext uri="{9D8B030D-6E8A-4147-A177-3AD203B41FA5}">
                      <a16:colId xmlns:a16="http://schemas.microsoft.com/office/drawing/2014/main" val="469589405"/>
                    </a:ext>
                  </a:extLst>
                </a:gridCol>
                <a:gridCol w="961735">
                  <a:extLst>
                    <a:ext uri="{9D8B030D-6E8A-4147-A177-3AD203B41FA5}">
                      <a16:colId xmlns:a16="http://schemas.microsoft.com/office/drawing/2014/main" val="3445035316"/>
                    </a:ext>
                  </a:extLst>
                </a:gridCol>
                <a:gridCol w="924083">
                  <a:extLst>
                    <a:ext uri="{9D8B030D-6E8A-4147-A177-3AD203B41FA5}">
                      <a16:colId xmlns:a16="http://schemas.microsoft.com/office/drawing/2014/main" val="379332378"/>
                    </a:ext>
                  </a:extLst>
                </a:gridCol>
              </a:tblGrid>
              <a:tr h="574786">
                <a:tc>
                  <a:txBody>
                    <a:bodyPr/>
                    <a:lstStyle/>
                    <a:p>
                      <a:pPr algn="l" fontAlgn="ctr">
                        <a:spcBef>
                          <a:spcPts val="0"/>
                        </a:spcBef>
                        <a:spcAft>
                          <a:spcPts val="0"/>
                        </a:spcAft>
                      </a:pPr>
                      <a:endParaRPr lang="it-IT" sz="1600" b="0" i="0" u="none" strike="noStrike" dirty="0">
                        <a:effectLst/>
                        <a:latin typeface="Arial" panose="020B0604020202020204" pitchFamily="34" charset="0"/>
                      </a:endParaRPr>
                    </a:p>
                  </a:txBody>
                  <a:tcPr marL="8325" marR="8325" marT="8325" marB="0" anchor="ctr">
                    <a:lnL>
                      <a:noFill/>
                    </a:lnL>
                    <a:lnR w="6350" cap="flat" cmpd="sng" algn="ctr">
                      <a:solidFill>
                        <a:srgbClr val="000000"/>
                      </a:solidFill>
                      <a:prstDash val="solid"/>
                      <a:round/>
                      <a:headEnd type="none" w="med" len="med"/>
                      <a:tailEnd type="none" w="med" len="med"/>
                    </a:lnR>
                    <a:lnT>
                      <a:noFill/>
                    </a:lnT>
                    <a:lnB>
                      <a:noFill/>
                    </a:lnB>
                  </a:tcPr>
                </a:tc>
                <a:tc gridSpan="3">
                  <a:txBody>
                    <a:bodyPr/>
                    <a:lstStyle/>
                    <a:p>
                      <a:pPr algn="ctr" fontAlgn="b">
                        <a:spcBef>
                          <a:spcPts val="0"/>
                        </a:spcBef>
                        <a:spcAft>
                          <a:spcPts val="0"/>
                        </a:spcAft>
                      </a:pPr>
                      <a:r>
                        <a:rPr lang="it-IT" sz="1600" b="0" i="0" u="none" strike="noStrike">
                          <a:solidFill>
                            <a:srgbClr val="000000"/>
                          </a:solidFill>
                          <a:effectLst/>
                          <a:latin typeface="Calibri" panose="020F0502020204030204" pitchFamily="34" charset="0"/>
                        </a:rPr>
                        <a:t>CONFRONTO SANZIONI ORDINARIE BIENNIO</a:t>
                      </a:r>
                      <a:endParaRPr lang="it-IT" sz="1600" b="0" i="0" u="none" strike="noStrike">
                        <a:effectLst/>
                        <a:latin typeface="Arial" panose="020B0604020202020204" pitchFamily="34" charset="0"/>
                      </a:endParaRPr>
                    </a:p>
                  </a:txBody>
                  <a:tcPr marL="99895" marR="99895" marT="49947" marB="4994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 </a:t>
                      </a:r>
                      <a:endParaRPr lang="it-IT" sz="1600" b="0" i="0" u="none" strike="noStrike">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spcBef>
                          <a:spcPts val="0"/>
                        </a:spcBef>
                        <a:spcAft>
                          <a:spcPts val="0"/>
                        </a:spcAft>
                      </a:pPr>
                      <a:r>
                        <a:rPr lang="it-IT" sz="1600" b="0" i="0" u="none" strike="noStrike">
                          <a:solidFill>
                            <a:srgbClr val="000000"/>
                          </a:solidFill>
                          <a:effectLst/>
                          <a:latin typeface="Calibri" panose="020F0502020204030204" pitchFamily="34" charset="0"/>
                        </a:rPr>
                        <a:t>CONFRONTO BIENNIO COATTIVO</a:t>
                      </a:r>
                      <a:endParaRPr lang="it-IT" sz="1600" b="0" i="0" u="none" strike="noStrike">
                        <a:effectLst/>
                        <a:latin typeface="Arial" panose="020B0604020202020204" pitchFamily="34" charset="0"/>
                      </a:endParaRPr>
                    </a:p>
                  </a:txBody>
                  <a:tcPr marL="99895" marR="99895" marT="49947" marB="4994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714283479"/>
                  </a:ext>
                </a:extLst>
              </a:tr>
              <a:tr h="1200809">
                <a:tc>
                  <a:txBody>
                    <a:bodyPr/>
                    <a:lstStyle/>
                    <a:p>
                      <a:pPr algn="l" fontAlgn="ctr">
                        <a:spcBef>
                          <a:spcPts val="0"/>
                        </a:spcBef>
                        <a:spcAft>
                          <a:spcPts val="0"/>
                        </a:spcAft>
                      </a:pPr>
                      <a:r>
                        <a:rPr lang="it-IT" sz="1600" b="1" i="0" u="none" strike="noStrike" dirty="0">
                          <a:solidFill>
                            <a:srgbClr val="000000"/>
                          </a:solidFill>
                          <a:effectLst/>
                          <a:latin typeface="Calibri" panose="020F0502020204030204" pitchFamily="34" charset="0"/>
                        </a:rPr>
                        <a:t>SANZIONI ORDINARIE</a:t>
                      </a:r>
                      <a:endParaRPr lang="it-IT" sz="1600" b="0" i="0" u="none" strike="noStrike" dirty="0">
                        <a:effectLst/>
                        <a:latin typeface="Arial" panose="020B0604020202020204" pitchFamily="34" charset="0"/>
                      </a:endParaRPr>
                    </a:p>
                  </a:txBody>
                  <a:tcPr marL="8325" marR="8325" marT="83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it-IT" sz="1600" b="1" i="0" u="none" strike="noStrike" dirty="0">
                          <a:solidFill>
                            <a:srgbClr val="000000"/>
                          </a:solidFill>
                          <a:effectLst/>
                          <a:latin typeface="Calibri" panose="020F0502020204030204" pitchFamily="34" charset="0"/>
                        </a:rPr>
                        <a:t>2023 totale incassato polizia locale (ordinario)</a:t>
                      </a:r>
                      <a:endParaRPr lang="it-IT" sz="1600" b="0" i="0" u="none" strike="noStrike" dirty="0">
                        <a:effectLst/>
                        <a:latin typeface="Arial" panose="020B0604020202020204" pitchFamily="34" charset="0"/>
                      </a:endParaRP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1DA"/>
                    </a:solidFill>
                  </a:tcPr>
                </a:tc>
                <a:tc>
                  <a:txBody>
                    <a:bodyPr/>
                    <a:lstStyle/>
                    <a:p>
                      <a:pPr algn="ctr" fontAlgn="ctr">
                        <a:spcBef>
                          <a:spcPts val="0"/>
                        </a:spcBef>
                        <a:spcAft>
                          <a:spcPts val="0"/>
                        </a:spcAft>
                      </a:pPr>
                      <a:r>
                        <a:rPr lang="it-IT" sz="1600" b="1" i="0" u="none" strike="noStrike" dirty="0">
                          <a:solidFill>
                            <a:srgbClr val="000000"/>
                          </a:solidFill>
                          <a:effectLst/>
                          <a:latin typeface="Calibri" panose="020F0502020204030204" pitchFamily="34" charset="0"/>
                        </a:rPr>
                        <a:t>2022 totale incassato polizia locale (ordinario)</a:t>
                      </a:r>
                      <a:endParaRPr lang="it-IT" sz="1600" b="0" i="0" u="none" strike="noStrike" dirty="0">
                        <a:effectLst/>
                        <a:latin typeface="Arial" panose="020B0604020202020204" pitchFamily="34" charset="0"/>
                      </a:endParaRP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1DA"/>
                    </a:solidFill>
                  </a:tcPr>
                </a:tc>
                <a:tc>
                  <a:txBody>
                    <a:bodyPr/>
                    <a:lstStyle/>
                    <a:p>
                      <a:pPr algn="ctr" fontAlgn="ctr">
                        <a:spcBef>
                          <a:spcPts val="0"/>
                        </a:spcBef>
                        <a:spcAft>
                          <a:spcPts val="0"/>
                        </a:spcAft>
                      </a:pPr>
                      <a:r>
                        <a:rPr lang="it-IT" sz="1600" b="1" i="0" u="none" strike="noStrike">
                          <a:solidFill>
                            <a:srgbClr val="000000"/>
                          </a:solidFill>
                          <a:effectLst/>
                          <a:latin typeface="Calibri" panose="020F0502020204030204" pitchFamily="34" charset="0"/>
                        </a:rPr>
                        <a:t>differenza 2023 meno 2022</a:t>
                      </a:r>
                      <a:endParaRPr lang="it-IT" sz="1600" b="0" i="0" u="none" strike="noStrike">
                        <a:effectLst/>
                        <a:latin typeface="Arial" panose="020B0604020202020204" pitchFamily="34" charset="0"/>
                      </a:endParaRP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1DA"/>
                    </a:solidFill>
                  </a:tcPr>
                </a:tc>
                <a:tc>
                  <a:txBody>
                    <a:bodyPr/>
                    <a:lstStyle/>
                    <a:p>
                      <a:pPr algn="l" fontAlgn="b">
                        <a:spcBef>
                          <a:spcPts val="0"/>
                        </a:spcBef>
                        <a:spcAft>
                          <a:spcPts val="0"/>
                        </a:spcAft>
                      </a:pPr>
                      <a:r>
                        <a:rPr lang="it-IT" sz="1600" b="0" i="0" u="none" strike="noStrike" dirty="0">
                          <a:solidFill>
                            <a:srgbClr val="000000"/>
                          </a:solidFill>
                          <a:effectLst/>
                          <a:latin typeface="Calibri" panose="020F0502020204030204" pitchFamily="34" charset="0"/>
                        </a:rPr>
                        <a:t>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it-IT" sz="1600" b="1" i="0" u="none" strike="noStrike">
                          <a:solidFill>
                            <a:srgbClr val="000000"/>
                          </a:solidFill>
                          <a:effectLst/>
                          <a:latin typeface="Calibri" panose="020F0502020204030204" pitchFamily="34" charset="0"/>
                        </a:rPr>
                        <a:t>2023 totale incassato COATTIVO</a:t>
                      </a:r>
                      <a:endParaRPr lang="it-IT" sz="1600" b="0" i="0" u="none" strike="noStrike">
                        <a:effectLst/>
                        <a:latin typeface="Arial" panose="020B0604020202020204" pitchFamily="34" charset="0"/>
                      </a:endParaRP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C0A"/>
                    </a:solidFill>
                  </a:tcPr>
                </a:tc>
                <a:tc>
                  <a:txBody>
                    <a:bodyPr/>
                    <a:lstStyle/>
                    <a:p>
                      <a:pPr algn="ctr" fontAlgn="ctr">
                        <a:spcBef>
                          <a:spcPts val="0"/>
                        </a:spcBef>
                        <a:spcAft>
                          <a:spcPts val="0"/>
                        </a:spcAft>
                      </a:pPr>
                      <a:r>
                        <a:rPr lang="it-IT" sz="1600" b="1" i="0" u="none" strike="noStrike">
                          <a:solidFill>
                            <a:srgbClr val="000000"/>
                          </a:solidFill>
                          <a:effectLst/>
                          <a:latin typeface="Calibri" panose="020F0502020204030204" pitchFamily="34" charset="0"/>
                        </a:rPr>
                        <a:t>2022 totale incassato COATTIVO</a:t>
                      </a:r>
                      <a:endParaRPr lang="it-IT" sz="1600" b="0" i="0" u="none" strike="noStrike">
                        <a:effectLst/>
                        <a:latin typeface="Arial" panose="020B0604020202020204" pitchFamily="34" charset="0"/>
                      </a:endParaRP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C0A"/>
                    </a:solidFill>
                  </a:tcPr>
                </a:tc>
                <a:tc>
                  <a:txBody>
                    <a:bodyPr/>
                    <a:lstStyle/>
                    <a:p>
                      <a:pPr algn="ctr" fontAlgn="ctr">
                        <a:spcBef>
                          <a:spcPts val="0"/>
                        </a:spcBef>
                        <a:spcAft>
                          <a:spcPts val="0"/>
                        </a:spcAft>
                      </a:pPr>
                      <a:r>
                        <a:rPr lang="it-IT" sz="1600" b="1" i="0" u="none" strike="noStrike">
                          <a:solidFill>
                            <a:srgbClr val="000000"/>
                          </a:solidFill>
                          <a:effectLst/>
                          <a:latin typeface="Calibri" panose="020F0502020204030204" pitchFamily="34" charset="0"/>
                        </a:rPr>
                        <a:t>differenza 2023 meno 2022</a:t>
                      </a:r>
                      <a:endParaRPr lang="it-IT" sz="1600" b="0" i="0" u="none" strike="noStrike">
                        <a:effectLst/>
                        <a:latin typeface="Arial" panose="020B0604020202020204" pitchFamily="34" charset="0"/>
                      </a:endParaRP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1DA"/>
                    </a:solidFill>
                  </a:tcPr>
                </a:tc>
                <a:extLst>
                  <a:ext uri="{0D108BD9-81ED-4DB2-BD59-A6C34878D82A}">
                    <a16:rowId xmlns:a16="http://schemas.microsoft.com/office/drawing/2014/main" val="1519192728"/>
                  </a:ext>
                </a:extLst>
              </a:tr>
              <a:tr h="721793">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gennaio </a:t>
                      </a:r>
                      <a:endParaRPr lang="it-IT" sz="1600" b="0" i="0" u="none" strike="noStrike">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316.076,23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263.338,87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€ 52.737,36</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a:solidFill>
                            <a:srgbClr val="000000"/>
                          </a:solidFill>
                          <a:effectLst/>
                          <a:latin typeface="Calibri" panose="020F0502020204030204" pitchFamily="34" charset="0"/>
                        </a:rPr>
                        <a:t>gennaio </a:t>
                      </a:r>
                      <a:endParaRPr lang="it-IT" sz="1600" b="0" i="0" u="none" strike="noStrike">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45.865,31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8.885,91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36.979,40</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9014498"/>
                  </a:ext>
                </a:extLst>
              </a:tr>
              <a:tr h="958996">
                <a:tc>
                  <a:txBody>
                    <a:bodyPr/>
                    <a:lstStyle/>
                    <a:p>
                      <a:pPr algn="l" fontAlgn="b">
                        <a:spcBef>
                          <a:spcPts val="0"/>
                        </a:spcBef>
                        <a:spcAft>
                          <a:spcPts val="0"/>
                        </a:spcAft>
                      </a:pPr>
                      <a:r>
                        <a:rPr lang="it-IT" sz="1600" b="0" i="0" u="none" strike="noStrike">
                          <a:solidFill>
                            <a:srgbClr val="000000"/>
                          </a:solidFill>
                          <a:effectLst/>
                          <a:latin typeface="Calibri" panose="020F0502020204030204" pitchFamily="34" charset="0"/>
                        </a:rPr>
                        <a:t>febbraio</a:t>
                      </a:r>
                      <a:endParaRPr lang="it-IT" sz="1600" b="0" i="0" u="none" strike="noStrike">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1" i="0" u="none" strike="noStrike" dirty="0">
                          <a:solidFill>
                            <a:srgbClr val="000000"/>
                          </a:solidFill>
                          <a:effectLst/>
                          <a:latin typeface="Calibri" panose="020F0502020204030204" pitchFamily="34" charset="0"/>
                        </a:rPr>
                        <a:t>Solo postali </a:t>
                      </a:r>
                    </a:p>
                    <a:p>
                      <a:pPr algn="r" fontAlgn="b"/>
                      <a:r>
                        <a:rPr lang="it-IT" sz="1600" b="1" i="0" u="none" strike="noStrike" dirty="0">
                          <a:solidFill>
                            <a:srgbClr val="000000"/>
                          </a:solidFill>
                          <a:effectLst/>
                          <a:latin typeface="Calibri" panose="020F0502020204030204" pitchFamily="34" charset="0"/>
                        </a:rPr>
                        <a:t>      390 376,55</a:t>
                      </a:r>
                    </a:p>
                    <a:p>
                      <a:pPr algn="r" fontAlgn="b"/>
                      <a:r>
                        <a:rPr lang="it-IT" sz="1600" b="1" i="0" u="none" strike="noStrike" dirty="0">
                          <a:solidFill>
                            <a:srgbClr val="000000"/>
                          </a:solidFill>
                          <a:effectLst/>
                          <a:latin typeface="Calibri" panose="020F0502020204030204" pitchFamily="34" charset="0"/>
                        </a:rPr>
                        <a:t>Manca banca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380.419,10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febbraio</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46.285,50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solidFill>
                            <a:srgbClr val="000000"/>
                          </a:solidFill>
                          <a:effectLst/>
                          <a:latin typeface="Calibri" panose="020F0502020204030204" pitchFamily="34" charset="0"/>
                        </a:rPr>
                        <a:t>         7.018,51 </a:t>
                      </a:r>
                      <a:endParaRPr lang="it-IT" sz="1600" b="0" i="0" u="none" strike="noStrike" dirty="0">
                        <a:effectLst/>
                        <a:latin typeface="Arial" panose="020B0604020202020204" pitchFamily="34" charset="0"/>
                      </a:endParaRP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1600" b="0" i="0" u="none" strike="noStrike" dirty="0">
                          <a:effectLst/>
                          <a:latin typeface="Arial" panose="020B0604020202020204" pitchFamily="34" charset="0"/>
                        </a:rPr>
                        <a:t>39.266,99</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8202300"/>
                  </a:ext>
                </a:extLst>
              </a:tr>
            </a:tbl>
          </a:graphicData>
        </a:graphic>
      </p:graphicFrame>
    </p:spTree>
    <p:extLst>
      <p:ext uri="{BB962C8B-B14F-4D97-AF65-F5344CB8AC3E}">
        <p14:creationId xmlns:p14="http://schemas.microsoft.com/office/powerpoint/2010/main" val="1935297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B71F80-1F92-4074-84D9-16A062B21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2A8C9F53-E194-F5ED-D2EF-6CDF9B0FCCDF}"/>
              </a:ext>
            </a:extLst>
          </p:cNvPr>
          <p:cNvSpPr>
            <a:spLocks noGrp="1"/>
          </p:cNvSpPr>
          <p:nvPr>
            <p:ph type="title"/>
          </p:nvPr>
        </p:nvSpPr>
        <p:spPr>
          <a:xfrm>
            <a:off x="631948" y="77108"/>
            <a:ext cx="7648121" cy="1099457"/>
          </a:xfrm>
        </p:spPr>
        <p:txBody>
          <a:bodyPr>
            <a:normAutofit fontScale="90000"/>
          </a:bodyPr>
          <a:lstStyle/>
          <a:p>
            <a:r>
              <a:rPr lang="it-IT" dirty="0" err="1"/>
              <a:t>Asbr</a:t>
            </a:r>
            <a:r>
              <a:rPr lang="it-IT" dirty="0"/>
              <a:t>  - andamento flussi finanziari CONTRATTI SERVIZIO ANNO 2022</a:t>
            </a:r>
          </a:p>
        </p:txBody>
      </p:sp>
      <p:sp>
        <p:nvSpPr>
          <p:cNvPr id="11" name="Isosceles Triangle 10">
            <a:extLst>
              <a:ext uri="{FF2B5EF4-FFF2-40B4-BE49-F238E27FC236}">
                <a16:creationId xmlns:a16="http://schemas.microsoft.com/office/drawing/2014/main" id="{7209C9DA-6E0D-46D9-8275-C52222D8C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631947"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3EB57A4D-E0D0-46DA-B339-F24CA46FA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807450" y="4013200"/>
            <a:ext cx="336550"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4" name="Segnaposto contenuto 3">
            <a:extLst>
              <a:ext uri="{FF2B5EF4-FFF2-40B4-BE49-F238E27FC236}">
                <a16:creationId xmlns:a16="http://schemas.microsoft.com/office/drawing/2014/main" id="{790B01C5-DDAB-F1DC-CFCE-EA326B7F54AF}"/>
              </a:ext>
            </a:extLst>
          </p:cNvPr>
          <p:cNvGraphicFramePr>
            <a:graphicFrameLocks noGrp="1"/>
          </p:cNvGraphicFramePr>
          <p:nvPr>
            <p:ph idx="1"/>
            <p:extLst>
              <p:ext uri="{D42A27DB-BD31-4B8C-83A1-F6EECF244321}">
                <p14:modId xmlns:p14="http://schemas.microsoft.com/office/powerpoint/2010/main" val="2553269193"/>
              </p:ext>
            </p:extLst>
          </p:nvPr>
        </p:nvGraphicFramePr>
        <p:xfrm>
          <a:off x="1225572" y="1948543"/>
          <a:ext cx="6692855" cy="4093487"/>
        </p:xfrm>
        <a:graphic>
          <a:graphicData uri="http://schemas.openxmlformats.org/drawingml/2006/table">
            <a:tbl>
              <a:tblPr firstRow="1" bandRow="1">
                <a:tableStyleId>{5C22544A-7EE6-4342-B048-85BDC9FD1C3A}</a:tableStyleId>
              </a:tblPr>
              <a:tblGrid>
                <a:gridCol w="3881228">
                  <a:extLst>
                    <a:ext uri="{9D8B030D-6E8A-4147-A177-3AD203B41FA5}">
                      <a16:colId xmlns:a16="http://schemas.microsoft.com/office/drawing/2014/main" val="945147622"/>
                    </a:ext>
                  </a:extLst>
                </a:gridCol>
                <a:gridCol w="2811627">
                  <a:extLst>
                    <a:ext uri="{9D8B030D-6E8A-4147-A177-3AD203B41FA5}">
                      <a16:colId xmlns:a16="http://schemas.microsoft.com/office/drawing/2014/main" val="95565394"/>
                    </a:ext>
                  </a:extLst>
                </a:gridCol>
              </a:tblGrid>
              <a:tr h="754063">
                <a:tc>
                  <a:txBody>
                    <a:bodyPr/>
                    <a:lstStyle/>
                    <a:p>
                      <a:pPr algn="l" fontAlgn="b"/>
                      <a:r>
                        <a:rPr lang="it-IT" sz="2200" u="none" strike="noStrike" dirty="0">
                          <a:effectLst/>
                        </a:rPr>
                        <a:t>Servizi educativi territorio di:</a:t>
                      </a:r>
                      <a:endParaRPr lang="it-IT" sz="2200" b="0" i="0" u="none" strike="noStrike" dirty="0">
                        <a:solidFill>
                          <a:srgbClr val="000000"/>
                        </a:solidFill>
                        <a:effectLst/>
                        <a:latin typeface="Verdana" panose="020B0604030504040204" pitchFamily="34" charset="0"/>
                      </a:endParaRPr>
                    </a:p>
                  </a:txBody>
                  <a:tcPr marL="0" marR="0" marT="0" marB="0" anchor="b"/>
                </a:tc>
                <a:tc>
                  <a:txBody>
                    <a:bodyPr/>
                    <a:lstStyle/>
                    <a:p>
                      <a:pPr algn="ctr" fontAlgn="ctr"/>
                      <a:r>
                        <a:rPr lang="it-IT" sz="2200" u="none" strike="noStrike" dirty="0">
                          <a:effectLst/>
                        </a:rPr>
                        <a:t>incassato e girato ad ASBR </a:t>
                      </a:r>
                      <a:endParaRPr lang="it-IT" sz="2200" b="0" i="0" u="none" strike="noStrike" dirty="0">
                        <a:solidFill>
                          <a:srgbClr val="000000"/>
                        </a:solidFill>
                        <a:effectLst/>
                        <a:latin typeface="Verdana" panose="020B0604030504040204" pitchFamily="34" charset="0"/>
                      </a:endParaRPr>
                    </a:p>
                  </a:txBody>
                  <a:tcPr marL="0" marR="0" marT="0" marB="0" anchor="ctr"/>
                </a:tc>
                <a:extLst>
                  <a:ext uri="{0D108BD9-81ED-4DB2-BD59-A6C34878D82A}">
                    <a16:rowId xmlns:a16="http://schemas.microsoft.com/office/drawing/2014/main" val="1526898023"/>
                  </a:ext>
                </a:extLst>
              </a:tr>
              <a:tr h="417428">
                <a:tc>
                  <a:txBody>
                    <a:bodyPr/>
                    <a:lstStyle/>
                    <a:p>
                      <a:pPr algn="l" fontAlgn="b"/>
                      <a:r>
                        <a:rPr lang="it-IT" sz="2200" u="none" strike="noStrike">
                          <a:effectLst/>
                        </a:rPr>
                        <a:t>Boretto</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a:effectLst/>
                        </a:rPr>
                        <a:t>63%</a:t>
                      </a:r>
                      <a:endParaRPr lang="it-IT" sz="2200" b="0" i="0" u="none" strike="noStrike">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1748619241"/>
                  </a:ext>
                </a:extLst>
              </a:tr>
              <a:tr h="417428">
                <a:tc>
                  <a:txBody>
                    <a:bodyPr/>
                    <a:lstStyle/>
                    <a:p>
                      <a:pPr algn="l" fontAlgn="b"/>
                      <a:r>
                        <a:rPr lang="it-IT" sz="2200" u="none" strike="noStrike">
                          <a:effectLst/>
                        </a:rPr>
                        <a:t>Brescello</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a:effectLst/>
                        </a:rPr>
                        <a:t>71%</a:t>
                      </a:r>
                      <a:endParaRPr lang="it-IT" sz="2200" b="0" i="0" u="none" strike="noStrike">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1894445653"/>
                  </a:ext>
                </a:extLst>
              </a:tr>
              <a:tr h="417428">
                <a:tc>
                  <a:txBody>
                    <a:bodyPr/>
                    <a:lstStyle/>
                    <a:p>
                      <a:pPr algn="l" fontAlgn="b"/>
                      <a:r>
                        <a:rPr lang="it-IT" sz="2200" u="none" strike="noStrike">
                          <a:effectLst/>
                        </a:rPr>
                        <a:t>Gualtieri</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a:effectLst/>
                        </a:rPr>
                        <a:t>73%</a:t>
                      </a:r>
                      <a:endParaRPr lang="it-IT" sz="2200" b="0" i="0" u="none" strike="noStrike">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197709226"/>
                  </a:ext>
                </a:extLst>
              </a:tr>
              <a:tr h="417428">
                <a:tc>
                  <a:txBody>
                    <a:bodyPr/>
                    <a:lstStyle/>
                    <a:p>
                      <a:pPr algn="l" fontAlgn="b"/>
                      <a:r>
                        <a:rPr lang="it-IT" sz="2200" u="none" strike="noStrike">
                          <a:effectLst/>
                        </a:rPr>
                        <a:t>Guastalla</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a:effectLst/>
                        </a:rPr>
                        <a:t>98%</a:t>
                      </a:r>
                      <a:endParaRPr lang="it-IT" sz="2200" b="0" i="0" u="none" strike="noStrike">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4157523631"/>
                  </a:ext>
                </a:extLst>
              </a:tr>
              <a:tr h="417428">
                <a:tc>
                  <a:txBody>
                    <a:bodyPr/>
                    <a:lstStyle/>
                    <a:p>
                      <a:pPr algn="l" fontAlgn="b"/>
                      <a:r>
                        <a:rPr lang="it-IT" sz="2200" u="none" strike="noStrike">
                          <a:effectLst/>
                        </a:rPr>
                        <a:t>Luzzara</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a:effectLst/>
                        </a:rPr>
                        <a:t>82%</a:t>
                      </a:r>
                      <a:endParaRPr lang="it-IT" sz="2200" b="0" i="0" u="none" strike="noStrike">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2355382334"/>
                  </a:ext>
                </a:extLst>
              </a:tr>
              <a:tr h="417428">
                <a:tc>
                  <a:txBody>
                    <a:bodyPr/>
                    <a:lstStyle/>
                    <a:p>
                      <a:pPr algn="l" fontAlgn="b"/>
                      <a:r>
                        <a:rPr lang="it-IT" sz="2200" u="none" strike="noStrike">
                          <a:effectLst/>
                        </a:rPr>
                        <a:t>Novellara</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a:effectLst/>
                        </a:rPr>
                        <a:t>66%</a:t>
                      </a:r>
                      <a:endParaRPr lang="it-IT" sz="2200" b="0" i="0" u="none" strike="noStrike">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1022702157"/>
                  </a:ext>
                </a:extLst>
              </a:tr>
              <a:tr h="417428">
                <a:tc>
                  <a:txBody>
                    <a:bodyPr/>
                    <a:lstStyle/>
                    <a:p>
                      <a:pPr algn="l" fontAlgn="b"/>
                      <a:r>
                        <a:rPr lang="it-IT" sz="2200" u="none" strike="noStrike">
                          <a:effectLst/>
                        </a:rPr>
                        <a:t>Poviglio</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a:effectLst/>
                        </a:rPr>
                        <a:t>67%</a:t>
                      </a:r>
                      <a:endParaRPr lang="it-IT" sz="2200" b="0" i="0" u="none" strike="noStrike">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1893193477"/>
                  </a:ext>
                </a:extLst>
              </a:tr>
              <a:tr h="417428">
                <a:tc>
                  <a:txBody>
                    <a:bodyPr/>
                    <a:lstStyle/>
                    <a:p>
                      <a:pPr algn="l" fontAlgn="b"/>
                      <a:r>
                        <a:rPr lang="it-IT" sz="2200" u="none" strike="noStrike">
                          <a:effectLst/>
                        </a:rPr>
                        <a:t>Reggiolo</a:t>
                      </a:r>
                      <a:endParaRPr lang="it-IT" sz="2200" b="0" i="0" u="none" strike="noStrike">
                        <a:solidFill>
                          <a:srgbClr val="000000"/>
                        </a:solidFill>
                        <a:effectLst/>
                        <a:latin typeface="Verdana" panose="020B0604030504040204" pitchFamily="34" charset="0"/>
                      </a:endParaRPr>
                    </a:p>
                  </a:txBody>
                  <a:tcPr marL="0" marR="0" marT="0" marB="0" anchor="b"/>
                </a:tc>
                <a:tc>
                  <a:txBody>
                    <a:bodyPr/>
                    <a:lstStyle/>
                    <a:p>
                      <a:pPr algn="r" fontAlgn="b"/>
                      <a:r>
                        <a:rPr lang="it-IT" sz="2200" u="none" strike="noStrike" dirty="0">
                          <a:effectLst/>
                        </a:rPr>
                        <a:t>75%</a:t>
                      </a:r>
                      <a:endParaRPr lang="it-IT" sz="2200" b="0" i="0" u="none" strike="noStrike" dirty="0">
                        <a:solidFill>
                          <a:srgbClr val="000000"/>
                        </a:solidFill>
                        <a:effectLst/>
                        <a:latin typeface="Verdana" panose="020B0604030504040204" pitchFamily="34" charset="0"/>
                      </a:endParaRPr>
                    </a:p>
                  </a:txBody>
                  <a:tcPr marL="0" marR="0" marT="0" marB="0" anchor="b"/>
                </a:tc>
                <a:extLst>
                  <a:ext uri="{0D108BD9-81ED-4DB2-BD59-A6C34878D82A}">
                    <a16:rowId xmlns:a16="http://schemas.microsoft.com/office/drawing/2014/main" val="2965101300"/>
                  </a:ext>
                </a:extLst>
              </a:tr>
            </a:tbl>
          </a:graphicData>
        </a:graphic>
      </p:graphicFrame>
      <p:sp>
        <p:nvSpPr>
          <p:cNvPr id="5" name="Rettangolo con angoli arrotondati 4">
            <a:extLst>
              <a:ext uri="{FF2B5EF4-FFF2-40B4-BE49-F238E27FC236}">
                <a16:creationId xmlns:a16="http://schemas.microsoft.com/office/drawing/2014/main" id="{593CE560-5AA2-3387-6BD7-5E527CBC0D1E}"/>
              </a:ext>
            </a:extLst>
          </p:cNvPr>
          <p:cNvSpPr/>
          <p:nvPr/>
        </p:nvSpPr>
        <p:spPr>
          <a:xfrm>
            <a:off x="5364089" y="1206179"/>
            <a:ext cx="3528392" cy="63864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La % è calcolata su budget aggiornato a novembre</a:t>
            </a:r>
          </a:p>
        </p:txBody>
      </p:sp>
      <p:sp>
        <p:nvSpPr>
          <p:cNvPr id="6" name="Rettangolo con angoli arrotondati 5">
            <a:extLst>
              <a:ext uri="{FF2B5EF4-FFF2-40B4-BE49-F238E27FC236}">
                <a16:creationId xmlns:a16="http://schemas.microsoft.com/office/drawing/2014/main" id="{4C9F7951-77FE-2FE8-0441-B5EE08D1A507}"/>
              </a:ext>
            </a:extLst>
          </p:cNvPr>
          <p:cNvSpPr/>
          <p:nvPr/>
        </p:nvSpPr>
        <p:spPr>
          <a:xfrm>
            <a:off x="3059832" y="6130692"/>
            <a:ext cx="5688632" cy="63864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Essendo aumentate le quote la % è inferiore al calcolo </a:t>
            </a:r>
            <a:r>
              <a:rPr lang="it-IT" dirty="0" err="1">
                <a:solidFill>
                  <a:schemeClr val="tx1"/>
                </a:solidFill>
              </a:rPr>
              <a:t>deller</a:t>
            </a:r>
            <a:r>
              <a:rPr lang="it-IT" dirty="0">
                <a:solidFill>
                  <a:schemeClr val="tx1"/>
                </a:solidFill>
              </a:rPr>
              <a:t> rate su budget iniziale </a:t>
            </a:r>
          </a:p>
        </p:txBody>
      </p:sp>
      <p:cxnSp>
        <p:nvCxnSpPr>
          <p:cNvPr id="7" name="Connettore 2 6">
            <a:extLst>
              <a:ext uri="{FF2B5EF4-FFF2-40B4-BE49-F238E27FC236}">
                <a16:creationId xmlns:a16="http://schemas.microsoft.com/office/drawing/2014/main" id="{2B756C67-4672-0ECE-DAB4-9E24ECB674B8}"/>
              </a:ext>
            </a:extLst>
          </p:cNvPr>
          <p:cNvCxnSpPr/>
          <p:nvPr/>
        </p:nvCxnSpPr>
        <p:spPr>
          <a:xfrm>
            <a:off x="8460432" y="2132856"/>
            <a:ext cx="0" cy="3816424"/>
          </a:xfrm>
          <a:prstGeom prst="straightConnector1">
            <a:avLst/>
          </a:prstGeom>
          <a:ln w="762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5257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6F0C494-6140-D8D1-8261-DFFD920697B2}"/>
              </a:ext>
            </a:extLst>
          </p:cNvPr>
          <p:cNvSpPr>
            <a:spLocks noGrp="1"/>
          </p:cNvSpPr>
          <p:nvPr>
            <p:ph type="title"/>
          </p:nvPr>
        </p:nvSpPr>
        <p:spPr/>
        <p:txBody>
          <a:bodyPr/>
          <a:lstStyle/>
          <a:p>
            <a:r>
              <a:rPr lang="it-IT" dirty="0"/>
              <a:t>ASBR % delle rate previste nel contratto:</a:t>
            </a:r>
          </a:p>
        </p:txBody>
      </p:sp>
      <p:sp>
        <p:nvSpPr>
          <p:cNvPr id="3" name="Segnaposto contenuto 2">
            <a:extLst>
              <a:ext uri="{FF2B5EF4-FFF2-40B4-BE49-F238E27FC236}">
                <a16:creationId xmlns:a16="http://schemas.microsoft.com/office/drawing/2014/main" id="{2CC9BC4B-5876-074C-9A57-6E0CAC6BC86A}"/>
              </a:ext>
            </a:extLst>
          </p:cNvPr>
          <p:cNvSpPr>
            <a:spLocks noGrp="1"/>
          </p:cNvSpPr>
          <p:nvPr>
            <p:ph idx="1"/>
          </p:nvPr>
        </p:nvSpPr>
        <p:spPr>
          <a:xfrm>
            <a:off x="609598" y="2160590"/>
            <a:ext cx="6842721" cy="3880773"/>
          </a:xfrm>
        </p:spPr>
        <p:txBody>
          <a:bodyPr>
            <a:normAutofit fontScale="92500"/>
          </a:bodyPr>
          <a:lstStyle/>
          <a:p>
            <a:pPr rtl="0">
              <a:lnSpc>
                <a:spcPct val="100000"/>
              </a:lnSpc>
            </a:pPr>
            <a:r>
              <a:rPr lang="it-IT" sz="1800" dirty="0">
                <a:effectLst/>
                <a:latin typeface="Verdana, sans-serif"/>
              </a:rPr>
              <a:t>1° rata. 20% della quota annuale entro il 31 marzo; </a:t>
            </a:r>
            <a:endParaRPr lang="it-IT" sz="1800" dirty="0">
              <a:effectLst/>
              <a:latin typeface="Times New Roman" panose="02020603050405020304" pitchFamily="18" charset="0"/>
            </a:endParaRPr>
          </a:p>
          <a:p>
            <a:pPr algn="just" rtl="0">
              <a:lnSpc>
                <a:spcPct val="100000"/>
              </a:lnSpc>
            </a:pPr>
            <a:r>
              <a:rPr lang="it-IT" dirty="0">
                <a:effectLst/>
                <a:latin typeface="Verdana, sans-serif"/>
              </a:rPr>
              <a:t>2° rata. 20% della quota annuale entro il 30 giugno; </a:t>
            </a:r>
            <a:endParaRPr lang="it-IT" dirty="0">
              <a:effectLst/>
            </a:endParaRPr>
          </a:p>
          <a:p>
            <a:pPr algn="just" rtl="0">
              <a:lnSpc>
                <a:spcPct val="100000"/>
              </a:lnSpc>
            </a:pPr>
            <a:r>
              <a:rPr lang="it-IT" dirty="0">
                <a:effectLst/>
                <a:latin typeface="Verdana, sans-serif"/>
              </a:rPr>
              <a:t>3° rata. 20% della quota annuale entro il 30 settembre; </a:t>
            </a:r>
            <a:endParaRPr lang="it-IT" dirty="0">
              <a:effectLst/>
            </a:endParaRPr>
          </a:p>
          <a:p>
            <a:pPr algn="just" rtl="0">
              <a:lnSpc>
                <a:spcPct val="100000"/>
              </a:lnSpc>
            </a:pPr>
            <a:r>
              <a:rPr lang="it-IT" dirty="0">
                <a:effectLst/>
                <a:latin typeface="Verdana, sans-serif"/>
              </a:rPr>
              <a:t>4° rata. 20% della quota annuale entro il 30 novembre; </a:t>
            </a:r>
            <a:endParaRPr lang="it-IT" dirty="0">
              <a:effectLst/>
            </a:endParaRPr>
          </a:p>
          <a:p>
            <a:pPr algn="just" rtl="0">
              <a:lnSpc>
                <a:spcPct val="100000"/>
              </a:lnSpc>
            </a:pPr>
            <a:r>
              <a:rPr lang="it-IT" dirty="0">
                <a:effectLst/>
                <a:latin typeface="Verdana, sans-serif"/>
              </a:rPr>
              <a:t>5° rata. Il saldo a seguito di rendiconto a febbraio dell’anno successivo.”;</a:t>
            </a:r>
          </a:p>
          <a:p>
            <a:pPr algn="just" rtl="0">
              <a:lnSpc>
                <a:spcPct val="100000"/>
              </a:lnSpc>
            </a:pPr>
            <a:endParaRPr lang="it-IT" dirty="0">
              <a:latin typeface="Verdana, sans-serif"/>
            </a:endParaRPr>
          </a:p>
          <a:p>
            <a:pPr marL="0" indent="0" algn="just" rtl="0">
              <a:lnSpc>
                <a:spcPct val="100000"/>
              </a:lnSpc>
              <a:buNone/>
            </a:pPr>
            <a:r>
              <a:rPr lang="it-IT" sz="2400" dirty="0">
                <a:solidFill>
                  <a:srgbClr val="FF0000"/>
                </a:solidFill>
                <a:latin typeface="Verdana, sans-serif"/>
              </a:rPr>
              <a:t>Al 04/03/2023 Unione ha trasferito ad ASBR il 70% del budget aggiornato che corrisponde all’80% del budget iniziale</a:t>
            </a:r>
            <a:endParaRPr lang="it-IT" sz="2400" dirty="0">
              <a:solidFill>
                <a:srgbClr val="FF0000"/>
              </a:solidFill>
              <a:effectLst/>
            </a:endParaRPr>
          </a:p>
          <a:p>
            <a:pPr marL="0" indent="0">
              <a:buNone/>
            </a:pPr>
            <a:endParaRPr lang="it-IT" dirty="0"/>
          </a:p>
        </p:txBody>
      </p:sp>
    </p:spTree>
    <p:extLst>
      <p:ext uri="{BB962C8B-B14F-4D97-AF65-F5344CB8AC3E}">
        <p14:creationId xmlns:p14="http://schemas.microsoft.com/office/powerpoint/2010/main" val="4195203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CB71B21-22BA-7AD0-4C27-6DC8472D5343}"/>
              </a:ext>
            </a:extLst>
          </p:cNvPr>
          <p:cNvSpPr>
            <a:spLocks noGrp="1"/>
          </p:cNvSpPr>
          <p:nvPr>
            <p:ph type="title"/>
          </p:nvPr>
        </p:nvSpPr>
        <p:spPr>
          <a:xfrm>
            <a:off x="179512" y="620688"/>
            <a:ext cx="7346777" cy="1451248"/>
          </a:xfrm>
        </p:spPr>
        <p:txBody>
          <a:bodyPr>
            <a:normAutofit fontScale="90000"/>
          </a:bodyPr>
          <a:lstStyle/>
          <a:p>
            <a:r>
              <a:rPr lang="it-IT" dirty="0"/>
              <a:t>Convenzione tra UBR e Comuni per trasferimento della funzione approvata nei Consigli Unione/Comuni </a:t>
            </a:r>
            <a:r>
              <a:rPr lang="it-IT" sz="1800" dirty="0">
                <a:effectLst/>
                <a:latin typeface="Verdana, sans-serif"/>
              </a:rPr>
              <a:t>Delibera CU n. 38 del 23.12.2010 - convenzione repertorio n° 16 del 15 febbraio 2011</a:t>
            </a:r>
            <a:br>
              <a:rPr lang="it-IT" dirty="0">
                <a:effectLst/>
              </a:rPr>
            </a:br>
            <a:br>
              <a:rPr lang="it-IT" dirty="0">
                <a:effectLst/>
              </a:rPr>
            </a:br>
            <a:r>
              <a:rPr lang="it-IT" dirty="0"/>
              <a:t> </a:t>
            </a:r>
          </a:p>
        </p:txBody>
      </p:sp>
      <p:sp>
        <p:nvSpPr>
          <p:cNvPr id="3" name="Segnaposto contenuto 2">
            <a:extLst>
              <a:ext uri="{FF2B5EF4-FFF2-40B4-BE49-F238E27FC236}">
                <a16:creationId xmlns:a16="http://schemas.microsoft.com/office/drawing/2014/main" id="{D3118583-66CF-6DF1-DD25-134EDE5748C8}"/>
              </a:ext>
            </a:extLst>
          </p:cNvPr>
          <p:cNvSpPr>
            <a:spLocks noGrp="1"/>
          </p:cNvSpPr>
          <p:nvPr>
            <p:ph idx="1"/>
          </p:nvPr>
        </p:nvSpPr>
        <p:spPr>
          <a:xfrm>
            <a:off x="323528" y="2708920"/>
            <a:ext cx="7202761" cy="3744416"/>
          </a:xfrm>
        </p:spPr>
        <p:txBody>
          <a:bodyPr>
            <a:noAutofit/>
          </a:bodyPr>
          <a:lstStyle/>
          <a:p>
            <a:pPr marL="0" indent="0" algn="l">
              <a:buNone/>
            </a:pPr>
            <a:r>
              <a:rPr lang="it-IT" sz="1200" b="1" i="0" u="none" strike="noStrike" baseline="0" dirty="0">
                <a:latin typeface="Verdana" panose="020B0604030504040204" pitchFamily="34" charset="0"/>
              </a:rPr>
              <a:t>ART. 3 - CONTENUTO DELLE FUNZIONI E SERVIZI CONFERITI</a:t>
            </a:r>
          </a:p>
          <a:p>
            <a:pPr marL="0" indent="0" algn="l">
              <a:buNone/>
            </a:pPr>
            <a:r>
              <a:rPr lang="it-IT" sz="1200" b="0" i="0" u="none" strike="noStrike" baseline="0" dirty="0">
                <a:latin typeface="Verdana" panose="020B0604030504040204" pitchFamily="34" charset="0"/>
              </a:rPr>
              <a:t>1. Con la presente convenzione vengono trasferiti all’Unione tutti i servizi educativi del comune secondo i tempi e le modalità previsti nei singoli contratti di servizio che verranno stipulati tra il Comune e l’Unione.</a:t>
            </a:r>
          </a:p>
          <a:p>
            <a:pPr marL="0" indent="0" algn="l">
              <a:buNone/>
            </a:pPr>
            <a:r>
              <a:rPr lang="it-IT" sz="1200" b="1" i="0" u="none" strike="noStrike" baseline="0" dirty="0">
                <a:latin typeface="Verdana" panose="020B0604030504040204" pitchFamily="34" charset="0"/>
              </a:rPr>
              <a:t>ART. 4 - FUNZIONI E COMPITI DI COMPETENZA DELLE GIUNTE</a:t>
            </a:r>
          </a:p>
          <a:p>
            <a:pPr marL="0" indent="0" algn="l">
              <a:buNone/>
            </a:pPr>
            <a:r>
              <a:rPr lang="it-IT" sz="1200" b="0" i="0" u="none" strike="noStrike" baseline="0" dirty="0">
                <a:latin typeface="Verdana" panose="020B0604030504040204" pitchFamily="34" charset="0"/>
              </a:rPr>
              <a:t>1. </a:t>
            </a:r>
            <a:r>
              <a:rPr lang="it-IT" sz="1200" b="0" i="0" u="none" strike="noStrike" baseline="0" dirty="0">
                <a:highlight>
                  <a:srgbClr val="FFFF00"/>
                </a:highlight>
                <a:latin typeface="Verdana" panose="020B0604030504040204" pitchFamily="34" charset="0"/>
              </a:rPr>
              <a:t>Le giunte dei singoli comuni e dell’Unione provvedono all’approvazione dei singoli contratti di servizio, regolanti i rapporti economici e organizzativi e le reciproche obbligazioni.</a:t>
            </a:r>
            <a:r>
              <a:rPr lang="it-IT" sz="1200" b="0" i="0" u="none" strike="noStrike" baseline="0" dirty="0">
                <a:latin typeface="Verdana" panose="020B0604030504040204" pitchFamily="34" charset="0"/>
              </a:rPr>
              <a:t> I contratti di servizio hanno durata annuale e possono riguardare anche una pluralità di servizi.</a:t>
            </a:r>
          </a:p>
          <a:p>
            <a:pPr marL="0" indent="0" algn="l">
              <a:buNone/>
            </a:pPr>
            <a:r>
              <a:rPr lang="it-IT" sz="1200" b="0" i="0" u="none" strike="noStrike" baseline="0" dirty="0">
                <a:latin typeface="Verdana" panose="020B0604030504040204" pitchFamily="34" charset="0"/>
              </a:rPr>
              <a:t>2. I contratti di servizio regolano senza necessità di ulteriori affidamenti tutte le attività già gestite dai comuni nell’ambito dei servizi educativi.</a:t>
            </a:r>
          </a:p>
          <a:p>
            <a:pPr marL="0" indent="0" algn="l">
              <a:buNone/>
            </a:pPr>
            <a:endParaRPr lang="it-IT" sz="1200" dirty="0">
              <a:latin typeface="Verdana" panose="020B0604030504040204" pitchFamily="34" charset="0"/>
            </a:endParaRPr>
          </a:p>
          <a:p>
            <a:pPr marL="0" indent="0" algn="l">
              <a:buNone/>
            </a:pPr>
            <a:r>
              <a:rPr lang="it-IT" sz="1400" b="1" dirty="0">
                <a:latin typeface="Verdana" panose="020B0604030504040204" pitchFamily="34" charset="0"/>
              </a:rPr>
              <a:t>ATTUALMENTE IN VIGORE Contratto di servizio 2022/2024 approvato nella  Giunta Unione del 22/12/2021</a:t>
            </a:r>
          </a:p>
          <a:p>
            <a:pPr marL="0" indent="0" algn="l">
              <a:buNone/>
            </a:pPr>
            <a:endParaRPr lang="it-IT" sz="1200" dirty="0"/>
          </a:p>
        </p:txBody>
      </p:sp>
    </p:spTree>
    <p:extLst>
      <p:ext uri="{BB962C8B-B14F-4D97-AF65-F5344CB8AC3E}">
        <p14:creationId xmlns:p14="http://schemas.microsoft.com/office/powerpoint/2010/main" val="929161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97543DE-745E-1804-DD4C-A0D599C82749}"/>
              </a:ext>
            </a:extLst>
          </p:cNvPr>
          <p:cNvSpPr>
            <a:spLocks noGrp="1"/>
          </p:cNvSpPr>
          <p:nvPr>
            <p:ph type="title"/>
          </p:nvPr>
        </p:nvSpPr>
        <p:spPr/>
        <p:txBody>
          <a:bodyPr>
            <a:normAutofit fontScale="90000"/>
          </a:bodyPr>
          <a:lstStyle/>
          <a:p>
            <a:r>
              <a:rPr lang="it-IT" dirty="0"/>
              <a:t>Spunto argomenti proposti da Giovanni (MAIL 16/02/2023)</a:t>
            </a:r>
            <a:br>
              <a:rPr lang="it-IT" dirty="0"/>
            </a:br>
            <a:br>
              <a:rPr lang="it-IT" dirty="0"/>
            </a:br>
            <a:endParaRPr lang="it-IT" dirty="0"/>
          </a:p>
        </p:txBody>
      </p:sp>
      <p:sp>
        <p:nvSpPr>
          <p:cNvPr id="3" name="Segnaposto contenuto 2">
            <a:extLst>
              <a:ext uri="{FF2B5EF4-FFF2-40B4-BE49-F238E27FC236}">
                <a16:creationId xmlns:a16="http://schemas.microsoft.com/office/drawing/2014/main" id="{62575F8A-BFC5-D4BB-D3C7-0DED8DDEE338}"/>
              </a:ext>
            </a:extLst>
          </p:cNvPr>
          <p:cNvSpPr>
            <a:spLocks noGrp="1"/>
          </p:cNvSpPr>
          <p:nvPr>
            <p:ph idx="1"/>
          </p:nvPr>
        </p:nvSpPr>
        <p:spPr/>
        <p:txBody>
          <a:bodyPr/>
          <a:lstStyle/>
          <a:p>
            <a:r>
              <a:rPr lang="it-IT" sz="2800" dirty="0"/>
              <a:t>scostamenti durante l'anno dell'ultimo preventivo comunicato e approvato dai comuni</a:t>
            </a:r>
          </a:p>
          <a:p>
            <a:pPr marL="0" indent="0">
              <a:buNone/>
            </a:pPr>
            <a:r>
              <a:rPr lang="it-IT" dirty="0"/>
              <a:t>determinare una percentuale di scostamento (es. 3%) dal preventivo originario o assestato da segnalare immediatamente, anche fuori dalle tempistiche del 1 comma, al comune interessato.  Ricordato comunque che il comma 4 prevede poi come passaggio un contraddittorio tra le parti finalizzato al riequilibrio</a:t>
            </a:r>
          </a:p>
          <a:p>
            <a:endParaRPr lang="it-IT" dirty="0"/>
          </a:p>
        </p:txBody>
      </p:sp>
    </p:spTree>
    <p:extLst>
      <p:ext uri="{BB962C8B-B14F-4D97-AF65-F5344CB8AC3E}">
        <p14:creationId xmlns:p14="http://schemas.microsoft.com/office/powerpoint/2010/main" val="2754858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DC13C08-7659-2D99-E4E9-E270FC2F35C1}"/>
              </a:ext>
            </a:extLst>
          </p:cNvPr>
          <p:cNvSpPr>
            <a:spLocks noGrp="1"/>
          </p:cNvSpPr>
          <p:nvPr>
            <p:ph type="title"/>
          </p:nvPr>
        </p:nvSpPr>
        <p:spPr/>
        <p:txBody>
          <a:bodyPr>
            <a:normAutofit/>
          </a:bodyPr>
          <a:lstStyle/>
          <a:p>
            <a:r>
              <a:rPr lang="it-IT" sz="3200" dirty="0">
                <a:solidFill>
                  <a:srgbClr val="000000"/>
                </a:solidFill>
                <a:effectLst/>
                <a:latin typeface="Verdana" panose="020B0604030504040204" pitchFamily="34" charset="0"/>
                <a:ea typeface="Times New Roman" panose="02020603050405020304" pitchFamily="18" charset="0"/>
                <a:cs typeface="Verdana" panose="020B0604030504040204" pitchFamily="34" charset="0"/>
              </a:rPr>
              <a:t>ORDINE DEL GIORNO</a:t>
            </a:r>
            <a:br>
              <a:rPr lang="it-IT" sz="1800" dirty="0">
                <a:solidFill>
                  <a:srgbClr val="000000"/>
                </a:solidFill>
                <a:effectLst/>
                <a:latin typeface="Verdana" panose="020B0604030504040204" pitchFamily="34" charset="0"/>
                <a:ea typeface="Times New Roman" panose="02020603050405020304" pitchFamily="18" charset="0"/>
                <a:cs typeface="Verdana" panose="020B0604030504040204" pitchFamily="34" charset="0"/>
              </a:rPr>
            </a:br>
            <a:endParaRPr lang="it-IT" dirty="0"/>
          </a:p>
        </p:txBody>
      </p:sp>
      <p:sp>
        <p:nvSpPr>
          <p:cNvPr id="3" name="Segnaposto contenuto 2">
            <a:extLst>
              <a:ext uri="{FF2B5EF4-FFF2-40B4-BE49-F238E27FC236}">
                <a16:creationId xmlns:a16="http://schemas.microsoft.com/office/drawing/2014/main" id="{C8A1AB8B-973E-C794-F953-CE5982C7A11F}"/>
              </a:ext>
            </a:extLst>
          </p:cNvPr>
          <p:cNvSpPr>
            <a:spLocks noGrp="1"/>
          </p:cNvSpPr>
          <p:nvPr>
            <p:ph idx="1"/>
          </p:nvPr>
        </p:nvSpPr>
        <p:spPr>
          <a:xfrm>
            <a:off x="323528" y="1488613"/>
            <a:ext cx="6347714" cy="3880773"/>
          </a:xfrm>
        </p:spPr>
        <p:txBody>
          <a:bodyPr>
            <a:normAutofit/>
          </a:bodyPr>
          <a:lstStyle/>
          <a:p>
            <a:pPr marL="0" indent="0">
              <a:buNone/>
            </a:pPr>
            <a:endParaRPr lang="it-IT" dirty="0"/>
          </a:p>
          <a:p>
            <a:pPr marL="0" indent="0">
              <a:buNone/>
            </a:pPr>
            <a:r>
              <a:rPr lang="it-IT" dirty="0"/>
              <a:t>- CONTROLLO DI GESTIONE riepilogo attività 2022</a:t>
            </a:r>
          </a:p>
          <a:p>
            <a:pPr marL="0" indent="0">
              <a:buNone/>
            </a:pPr>
            <a:r>
              <a:rPr lang="it-IT" dirty="0"/>
              <a:t>- CONTROLLO DI GESTIONE aggiornamento progetti PNRR</a:t>
            </a:r>
          </a:p>
          <a:p>
            <a:pPr marL="0" indent="0">
              <a:buNone/>
            </a:pPr>
            <a:r>
              <a:rPr lang="it-IT" dirty="0"/>
              <a:t>- RENDICONTO gestioni associate in Unione anno 2022</a:t>
            </a:r>
          </a:p>
          <a:p>
            <a:pPr marL="0" indent="0">
              <a:buNone/>
            </a:pPr>
            <a:r>
              <a:rPr lang="it-IT" dirty="0"/>
              <a:t>- INCASSI attività sanzionatoria polizia locale – monitoraggio</a:t>
            </a:r>
          </a:p>
          <a:p>
            <a:pPr marL="0" indent="0">
              <a:buNone/>
            </a:pPr>
            <a:r>
              <a:rPr lang="it-IT" dirty="0"/>
              <a:t>- ASBR azienda speciale flussi finanziari e condivisione approfondimento contratti di servizio educativi</a:t>
            </a:r>
          </a:p>
          <a:p>
            <a:pPr marL="0" indent="0">
              <a:buNone/>
            </a:pPr>
            <a:r>
              <a:rPr lang="it-IT" dirty="0"/>
              <a:t>- varie ed eventuali </a:t>
            </a:r>
          </a:p>
          <a:p>
            <a:pPr marL="0" indent="0">
              <a:buNone/>
            </a:pPr>
            <a:endParaRPr lang="it-IT" dirty="0"/>
          </a:p>
        </p:txBody>
      </p:sp>
    </p:spTree>
    <p:extLst>
      <p:ext uri="{BB962C8B-B14F-4D97-AF65-F5344CB8AC3E}">
        <p14:creationId xmlns:p14="http://schemas.microsoft.com/office/powerpoint/2010/main" val="253410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97543DE-745E-1804-DD4C-A0D599C82749}"/>
              </a:ext>
            </a:extLst>
          </p:cNvPr>
          <p:cNvSpPr>
            <a:spLocks noGrp="1"/>
          </p:cNvSpPr>
          <p:nvPr>
            <p:ph type="title"/>
          </p:nvPr>
        </p:nvSpPr>
        <p:spPr/>
        <p:txBody>
          <a:bodyPr>
            <a:normAutofit fontScale="90000"/>
          </a:bodyPr>
          <a:lstStyle/>
          <a:p>
            <a:r>
              <a:rPr lang="it-IT" dirty="0"/>
              <a:t>Spunto argomenti proposti da Giovanni (MAIL 16/02/2023)</a:t>
            </a:r>
            <a:br>
              <a:rPr lang="it-IT" dirty="0"/>
            </a:br>
            <a:br>
              <a:rPr lang="it-IT" dirty="0"/>
            </a:br>
            <a:endParaRPr lang="it-IT" dirty="0"/>
          </a:p>
        </p:txBody>
      </p:sp>
      <p:sp>
        <p:nvSpPr>
          <p:cNvPr id="3" name="Segnaposto contenuto 2">
            <a:extLst>
              <a:ext uri="{FF2B5EF4-FFF2-40B4-BE49-F238E27FC236}">
                <a16:creationId xmlns:a16="http://schemas.microsoft.com/office/drawing/2014/main" id="{62575F8A-BFC5-D4BB-D3C7-0DED8DDEE338}"/>
              </a:ext>
            </a:extLst>
          </p:cNvPr>
          <p:cNvSpPr>
            <a:spLocks noGrp="1"/>
          </p:cNvSpPr>
          <p:nvPr>
            <p:ph idx="1"/>
          </p:nvPr>
        </p:nvSpPr>
        <p:spPr/>
        <p:txBody>
          <a:bodyPr>
            <a:normAutofit fontScale="92500" lnSpcReduction="10000"/>
          </a:bodyPr>
          <a:lstStyle/>
          <a:p>
            <a:r>
              <a:rPr lang="it-IT" sz="2800" dirty="0"/>
              <a:t>competenze sulla manutenzione degli immobili in uso all'azienda</a:t>
            </a:r>
          </a:p>
          <a:p>
            <a:pPr marL="0" indent="0">
              <a:buNone/>
            </a:pPr>
            <a:r>
              <a:rPr lang="it-IT" dirty="0"/>
              <a:t>fatto presente che forse nel comma 3 dell'art 7 del contratto di servizio invece che "Unione" (evidenziato in rosso) ci starebbe meglio "azienda" in modo che il tutto sia coerente.    Assodato che le spese di manutenzione ordinaria sono a carico dell'Azienda.  Per le spese di manutenzione straordinaria ci si può rifare alla previsione del codice civile ed il rimborso diretto (senza passaggio dall'Unione) del comune all'azienda rimane al di fuori del contratto di servizio. I comuni possono così rimborsare l'azienda/comodatario utilizzando risorse diverse che non incidono sulla spesa corrente, in quanto essendo manutenzione straordinaria ad incremento del proprio patrimonio è imputabile a titolo 2.</a:t>
            </a:r>
          </a:p>
        </p:txBody>
      </p:sp>
    </p:spTree>
    <p:extLst>
      <p:ext uri="{BB962C8B-B14F-4D97-AF65-F5344CB8AC3E}">
        <p14:creationId xmlns:p14="http://schemas.microsoft.com/office/powerpoint/2010/main" val="8114180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1739879-9EA4-4D54-A084-00813BD9E294}"/>
              </a:ext>
            </a:extLst>
          </p:cNvPr>
          <p:cNvSpPr>
            <a:spLocks noGrp="1"/>
          </p:cNvSpPr>
          <p:nvPr>
            <p:ph type="ctrTitle"/>
          </p:nvPr>
        </p:nvSpPr>
        <p:spPr>
          <a:xfrm>
            <a:off x="-684584" y="332656"/>
            <a:ext cx="7772400" cy="1470025"/>
          </a:xfrm>
        </p:spPr>
        <p:txBody>
          <a:bodyPr/>
          <a:lstStyle/>
          <a:p>
            <a:r>
              <a:rPr lang="it-IT" dirty="0"/>
              <a:t>Obiettivi trasversali anno 2023</a:t>
            </a:r>
          </a:p>
        </p:txBody>
      </p:sp>
      <p:sp>
        <p:nvSpPr>
          <p:cNvPr id="3" name="Sottotitolo 2">
            <a:extLst>
              <a:ext uri="{FF2B5EF4-FFF2-40B4-BE49-F238E27FC236}">
                <a16:creationId xmlns:a16="http://schemas.microsoft.com/office/drawing/2014/main" id="{EF63CF9C-7B35-4001-9B3C-0C7448DAF179}"/>
              </a:ext>
            </a:extLst>
          </p:cNvPr>
          <p:cNvSpPr>
            <a:spLocks noGrp="1"/>
          </p:cNvSpPr>
          <p:nvPr>
            <p:ph type="subTitle" idx="1"/>
          </p:nvPr>
        </p:nvSpPr>
        <p:spPr>
          <a:xfrm>
            <a:off x="539552" y="1916832"/>
            <a:ext cx="6768752" cy="3642544"/>
          </a:xfrm>
        </p:spPr>
        <p:txBody>
          <a:bodyPr>
            <a:normAutofit fontScale="25000" lnSpcReduction="20000"/>
          </a:bodyPr>
          <a:lstStyle/>
          <a:p>
            <a:pPr algn="l"/>
            <a:r>
              <a:rPr lang="it-IT" sz="9600" dirty="0">
                <a:solidFill>
                  <a:schemeClr val="tx2">
                    <a:lumMod val="60000"/>
                    <a:lumOff val="40000"/>
                  </a:schemeClr>
                </a:solidFill>
              </a:rPr>
              <a:t>PNRR: monitoraggio, gestione e coordinamento dei progetti, rendicontazione </a:t>
            </a:r>
          </a:p>
          <a:p>
            <a:pPr algn="l"/>
            <a:endParaRPr lang="it-IT" sz="9600" dirty="0">
              <a:solidFill>
                <a:schemeClr val="tx2">
                  <a:lumMod val="60000"/>
                  <a:lumOff val="40000"/>
                </a:schemeClr>
              </a:solidFill>
            </a:endParaRPr>
          </a:p>
          <a:p>
            <a:pPr algn="l"/>
            <a:r>
              <a:rPr lang="it-IT" sz="9600" dirty="0">
                <a:solidFill>
                  <a:srgbClr val="00B050"/>
                </a:solidFill>
              </a:rPr>
              <a:t>ENTRATE DA SANZIONI AL CODICE DELLA STRADA</a:t>
            </a:r>
          </a:p>
          <a:p>
            <a:pPr algn="l"/>
            <a:r>
              <a:rPr lang="it-IT" sz="9600" dirty="0">
                <a:solidFill>
                  <a:srgbClr val="00B050"/>
                </a:solidFill>
              </a:rPr>
              <a:t>Coordinamento unione/comuni della procedura di certificazione dei vincoli da sanzioni al codice della strada</a:t>
            </a:r>
          </a:p>
          <a:p>
            <a:pPr algn="l"/>
            <a:endParaRPr lang="it-IT" sz="9600" dirty="0">
              <a:solidFill>
                <a:srgbClr val="FF0000"/>
              </a:solidFill>
            </a:endParaRPr>
          </a:p>
          <a:p>
            <a:pPr algn="l"/>
            <a:r>
              <a:rPr lang="it-IT" sz="9600" dirty="0">
                <a:solidFill>
                  <a:srgbClr val="FF0000"/>
                </a:solidFill>
              </a:rPr>
              <a:t>AZIENDA SPECIALE BASSA REGGIANA</a:t>
            </a:r>
          </a:p>
          <a:p>
            <a:pPr algn="l"/>
            <a:r>
              <a:rPr lang="it-IT" sz="9600" dirty="0">
                <a:solidFill>
                  <a:srgbClr val="FF0000"/>
                </a:solidFill>
              </a:rPr>
              <a:t>Monitoraggio tempistiche aggiornamento contratti di servizio Monitoraggio trasferimenti per contratti di servizio</a:t>
            </a:r>
          </a:p>
          <a:p>
            <a:pPr algn="l"/>
            <a:endParaRPr lang="it-IT" sz="5600" dirty="0">
              <a:solidFill>
                <a:srgbClr val="00B050"/>
              </a:solidFill>
            </a:endParaRPr>
          </a:p>
        </p:txBody>
      </p:sp>
    </p:spTree>
    <p:extLst>
      <p:ext uri="{BB962C8B-B14F-4D97-AF65-F5344CB8AC3E}">
        <p14:creationId xmlns:p14="http://schemas.microsoft.com/office/powerpoint/2010/main" val="781562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B124746-64D8-4DD4-B72B-B6D0C54493A4}"/>
              </a:ext>
            </a:extLst>
          </p:cNvPr>
          <p:cNvSpPr>
            <a:spLocks noGrp="1"/>
          </p:cNvSpPr>
          <p:nvPr>
            <p:ph type="title"/>
          </p:nvPr>
        </p:nvSpPr>
        <p:spPr>
          <a:xfrm>
            <a:off x="446188" y="279401"/>
            <a:ext cx="6347713" cy="1320800"/>
          </a:xfrm>
        </p:spPr>
        <p:txBody>
          <a:bodyPr>
            <a:normAutofit/>
          </a:bodyPr>
          <a:lstStyle/>
          <a:p>
            <a:r>
              <a:rPr lang="it-IT" dirty="0">
                <a:solidFill>
                  <a:srgbClr val="FF0000"/>
                </a:solidFill>
              </a:rPr>
              <a:t>Controllo di gestione 2023 programmazione attività</a:t>
            </a:r>
          </a:p>
        </p:txBody>
      </p:sp>
      <p:sp>
        <p:nvSpPr>
          <p:cNvPr id="3" name="Segnaposto contenuto 2">
            <a:extLst>
              <a:ext uri="{FF2B5EF4-FFF2-40B4-BE49-F238E27FC236}">
                <a16:creationId xmlns:a16="http://schemas.microsoft.com/office/drawing/2014/main" id="{BFE16F0E-E400-4EE1-9720-B58BD3140318}"/>
              </a:ext>
            </a:extLst>
          </p:cNvPr>
          <p:cNvSpPr>
            <a:spLocks noGrp="1"/>
          </p:cNvSpPr>
          <p:nvPr>
            <p:ph idx="1"/>
          </p:nvPr>
        </p:nvSpPr>
        <p:spPr>
          <a:xfrm>
            <a:off x="457200" y="1600201"/>
            <a:ext cx="8229600" cy="3484984"/>
          </a:xfrm>
        </p:spPr>
        <p:txBody>
          <a:bodyPr>
            <a:normAutofit fontScale="92500" lnSpcReduction="10000"/>
          </a:bodyPr>
          <a:lstStyle/>
          <a:p>
            <a:r>
              <a:rPr lang="it-IT" sz="2000" dirty="0"/>
              <a:t>Aggiornamento banca dati «Osservatorio Unione» con rendicontazione 2022</a:t>
            </a:r>
          </a:p>
          <a:p>
            <a:r>
              <a:rPr lang="it-IT" sz="2000" dirty="0"/>
              <a:t>Aggiornamento indicatori Comunali con dati 2022</a:t>
            </a:r>
          </a:p>
          <a:p>
            <a:r>
              <a:rPr lang="it-IT" sz="2000" dirty="0"/>
              <a:t>Proposte??</a:t>
            </a:r>
          </a:p>
          <a:p>
            <a:endParaRPr lang="it-IT" sz="2000" dirty="0"/>
          </a:p>
          <a:p>
            <a:endParaRPr lang="it-IT" sz="2000" dirty="0"/>
          </a:p>
          <a:p>
            <a:pPr marL="0" indent="0">
              <a:buNone/>
            </a:pPr>
            <a:r>
              <a:rPr lang="it-IT" sz="2000" dirty="0"/>
              <a:t>Proposta prossimo incontro: metà aprile – inizio maggio</a:t>
            </a:r>
          </a:p>
          <a:p>
            <a:pPr marL="0" indent="0">
              <a:buNone/>
            </a:pPr>
            <a:r>
              <a:rPr lang="it-IT" sz="2000" dirty="0"/>
              <a:t>Prossimi adempimenti: rendicontazione vincoli incassi sanzioni </a:t>
            </a:r>
          </a:p>
          <a:p>
            <a:pPr>
              <a:buFontTx/>
              <a:buChar char="-"/>
            </a:pPr>
            <a:r>
              <a:rPr lang="it-IT" sz="2000" dirty="0"/>
              <a:t>Entro 10 marzo verrà inoltrata richiesta </a:t>
            </a:r>
            <a:r>
              <a:rPr lang="it-IT" sz="2000"/>
              <a:t>ai Comuni</a:t>
            </a:r>
            <a:endParaRPr lang="it-IT" sz="2000" dirty="0"/>
          </a:p>
        </p:txBody>
      </p:sp>
    </p:spTree>
    <p:extLst>
      <p:ext uri="{BB962C8B-B14F-4D97-AF65-F5344CB8AC3E}">
        <p14:creationId xmlns:p14="http://schemas.microsoft.com/office/powerpoint/2010/main" val="2692935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512" y="1619672"/>
            <a:ext cx="8229600" cy="3168352"/>
          </a:xfrm>
        </p:spPr>
        <p:txBody>
          <a:bodyPr>
            <a:normAutofit fontScale="90000"/>
          </a:bodyPr>
          <a:lstStyle/>
          <a:p>
            <a:pPr marL="285750" indent="-285750" algn="l">
              <a:buFont typeface="Wingdings" panose="05000000000000000000" pitchFamily="2" charset="2"/>
              <a:buChar char="q"/>
            </a:pPr>
            <a:r>
              <a:rPr lang="it-IT" sz="1800" b="1" dirty="0">
                <a:solidFill>
                  <a:schemeClr val="tx1"/>
                </a:solidFill>
              </a:rPr>
              <a:t>INCONTRI DEL TAVOLO DEI REFERENTI COMUNALI SVOLTI NEL CORSO </a:t>
            </a:r>
            <a:br>
              <a:rPr lang="it-IT" sz="1800" b="1" dirty="0">
                <a:solidFill>
                  <a:schemeClr val="tx1"/>
                </a:solidFill>
              </a:rPr>
            </a:br>
            <a:r>
              <a:rPr lang="it-IT" sz="1800" b="1" dirty="0">
                <a:solidFill>
                  <a:schemeClr val="tx1"/>
                </a:solidFill>
              </a:rPr>
              <a:t>DEL 2022:</a:t>
            </a:r>
            <a:br>
              <a:rPr lang="it-IT" sz="1800" b="1" dirty="0">
                <a:solidFill>
                  <a:schemeClr val="tx1"/>
                </a:solidFill>
              </a:rPr>
            </a:br>
            <a:br>
              <a:rPr lang="it-IT" sz="1800" b="1" dirty="0">
                <a:solidFill>
                  <a:schemeClr val="tx1"/>
                </a:solidFill>
              </a:rPr>
            </a:br>
            <a:br>
              <a:rPr lang="it-IT" sz="1800" b="1" dirty="0">
                <a:solidFill>
                  <a:schemeClr val="tx1"/>
                </a:solidFill>
              </a:rPr>
            </a:br>
            <a:br>
              <a:rPr lang="it-IT" sz="1800" b="1" dirty="0">
                <a:solidFill>
                  <a:schemeClr val="tx1"/>
                </a:solidFill>
              </a:rPr>
            </a:br>
            <a:r>
              <a:rPr lang="it-IT" sz="1800" b="1" dirty="0">
                <a:solidFill>
                  <a:schemeClr val="tx1"/>
                </a:solidFill>
              </a:rPr>
              <a:t>- 18 FEBBRAIO 2022 rendicontazione attività 2021</a:t>
            </a:r>
            <a:br>
              <a:rPr lang="it-IT" sz="1800" b="1" dirty="0">
                <a:solidFill>
                  <a:schemeClr val="tx1"/>
                </a:solidFill>
              </a:rPr>
            </a:br>
            <a:r>
              <a:rPr lang="it-IT" sz="1800" b="1" dirty="0">
                <a:solidFill>
                  <a:schemeClr val="tx1"/>
                </a:solidFill>
              </a:rPr>
              <a:t>- 18 MAGGIO 2022 </a:t>
            </a:r>
            <a:br>
              <a:rPr lang="it-IT" sz="1800" b="1" dirty="0">
                <a:solidFill>
                  <a:schemeClr val="tx1"/>
                </a:solidFill>
              </a:rPr>
            </a:br>
            <a:r>
              <a:rPr lang="it-IT" sz="1800" b="1" dirty="0">
                <a:solidFill>
                  <a:schemeClr val="tx1"/>
                </a:solidFill>
              </a:rPr>
              <a:t>- 29 GIUGNO 2022</a:t>
            </a:r>
            <a:br>
              <a:rPr lang="it-IT" sz="1800" b="1" dirty="0">
                <a:solidFill>
                  <a:schemeClr val="tx1"/>
                </a:solidFill>
              </a:rPr>
            </a:br>
            <a:r>
              <a:rPr lang="it-IT" sz="1800" b="1" dirty="0">
                <a:solidFill>
                  <a:schemeClr val="tx1"/>
                </a:solidFill>
              </a:rPr>
              <a:t>- 29 SETTEMBRE 2022</a:t>
            </a:r>
            <a:br>
              <a:rPr lang="it-IT" sz="1800" dirty="0">
                <a:solidFill>
                  <a:schemeClr val="tx1"/>
                </a:solidFill>
              </a:rPr>
            </a:br>
            <a:br>
              <a:rPr lang="it-IT" sz="1800" dirty="0">
                <a:solidFill>
                  <a:schemeClr val="tx1"/>
                </a:solidFill>
              </a:rPr>
            </a:br>
            <a:endParaRPr lang="it-IT" dirty="0">
              <a:solidFill>
                <a:schemeClr val="tx1"/>
              </a:solidFill>
            </a:endParaRPr>
          </a:p>
        </p:txBody>
      </p:sp>
      <p:sp>
        <p:nvSpPr>
          <p:cNvPr id="3" name="Titolo 1"/>
          <p:cNvSpPr txBox="1">
            <a:spLocks/>
          </p:cNvSpPr>
          <p:nvPr/>
        </p:nvSpPr>
        <p:spPr>
          <a:xfrm>
            <a:off x="-468560" y="476672"/>
            <a:ext cx="8229600" cy="1143000"/>
          </a:xfrm>
          <a:prstGeom prst="rect">
            <a:avLst/>
          </a:prstGeom>
        </p:spPr>
        <p:txBody>
          <a:bodyPr vert="horz" lIns="91440" tIns="45720" rIns="91440" bIns="45720" rtlCol="0" anchor="ctr">
            <a:normAutofit fontScale="4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700" b="0" i="0" u="none" strike="noStrike" kern="1200" cap="none" spc="0" normalizeH="0" baseline="0" noProof="0" dirty="0">
                <a:ln>
                  <a:noFill/>
                </a:ln>
                <a:solidFill>
                  <a:schemeClr val="tx1"/>
                </a:solidFill>
                <a:effectLst/>
                <a:uLnTx/>
                <a:uFillTx/>
                <a:latin typeface="+mj-lt"/>
                <a:ea typeface="+mj-ea"/>
                <a:cs typeface="+mj-cs"/>
              </a:rPr>
              <a:t>Controllo di gestione – rendiconto attività 2022- relazione</a:t>
            </a:r>
          </a:p>
          <a:p>
            <a:pPr marL="0" marR="0" lvl="0" indent="0" algn="ctr" defTabSz="914400" rtl="0" eaLnBrk="1" fontAlgn="auto" latinLnBrk="0" hangingPunct="1">
              <a:lnSpc>
                <a:spcPct val="100000"/>
              </a:lnSpc>
              <a:spcBef>
                <a:spcPct val="0"/>
              </a:spcBef>
              <a:spcAft>
                <a:spcPts val="0"/>
              </a:spcAft>
              <a:buClrTx/>
              <a:buSzTx/>
              <a:buFontTx/>
              <a:buNone/>
              <a:tabLst/>
              <a:defRPr/>
            </a:pPr>
            <a:br>
              <a:rPr kumimoji="0" lang="it-IT" sz="4400" b="0" i="0" u="none" strike="noStrike" kern="1200" cap="none" spc="0" normalizeH="0" baseline="0" noProof="0" dirty="0">
                <a:ln>
                  <a:noFill/>
                </a:ln>
                <a:solidFill>
                  <a:schemeClr val="tx1"/>
                </a:solidFill>
                <a:effectLst/>
                <a:uLnTx/>
                <a:uFillTx/>
                <a:latin typeface="+mj-lt"/>
                <a:ea typeface="+mj-ea"/>
                <a:cs typeface="+mj-cs"/>
              </a:rPr>
            </a:br>
            <a:endParaRPr kumimoji="0" lang="it-IT"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C922CAB3-DECF-45B5-81D2-B3C0265BF864}"/>
              </a:ext>
            </a:extLst>
          </p:cNvPr>
          <p:cNvSpPr/>
          <p:nvPr/>
        </p:nvSpPr>
        <p:spPr>
          <a:xfrm>
            <a:off x="179512" y="18165"/>
            <a:ext cx="7859216" cy="6740307"/>
          </a:xfrm>
          <a:prstGeom prst="rect">
            <a:avLst/>
          </a:prstGeom>
        </p:spPr>
        <p:txBody>
          <a:bodyPr wrap="square">
            <a:spAutoFit/>
          </a:bodyPr>
          <a:lstStyle/>
          <a:p>
            <a:endParaRPr lang="it-IT" dirty="0"/>
          </a:p>
          <a:p>
            <a:pPr marL="285750" indent="-285750">
              <a:buFont typeface="Arial" panose="020B0604020202020204" pitchFamily="34" charset="0"/>
              <a:buChar char="•"/>
            </a:pPr>
            <a:r>
              <a:rPr lang="it-IT" b="1" dirty="0"/>
              <a:t>Aggiornamento a rendiconto 2021 della banca dati “Osservatorio Unione” </a:t>
            </a:r>
          </a:p>
          <a:p>
            <a:endParaRPr lang="it-IT" b="1" dirty="0"/>
          </a:p>
          <a:p>
            <a:pPr marL="285750" indent="-285750">
              <a:buFontTx/>
              <a:buChar char="-"/>
            </a:pPr>
            <a:r>
              <a:rPr lang="it-IT" dirty="0"/>
              <a:t>Servizio tributi: sono stati elaborati i dati del rendiconto 2021 e rappresentati nella relazione il trend dei costi di gestione del servizio dall’anno 2014 al 2020, il trend delle risorse umane addette al servizio ed i dati di attività forniti dal responsabile del servizio.</a:t>
            </a:r>
            <a:br>
              <a:rPr lang="it-IT" dirty="0"/>
            </a:br>
            <a:br>
              <a:rPr lang="it-IT" dirty="0"/>
            </a:br>
            <a:r>
              <a:rPr lang="it-IT" dirty="0"/>
              <a:t>- Polizia locale: sono stati elaborati i dati del rendiconto 2021 e rappresentati nella relazione il trend dei costi di gestione del servizio dall’anno 2017 al 2021, il trend delle risorse umane addette al servizio ed i dati di attività forniti dal responsabile del servizio. I dati di attività dell’anno 2021 sono stati confrontati con i dati regionali elaborati e pubblicati dalla Regione Emilia Romagna.</a:t>
            </a:r>
            <a:br>
              <a:rPr lang="it-IT" dirty="0"/>
            </a:br>
            <a:br>
              <a:rPr lang="it-IT" dirty="0"/>
            </a:br>
            <a:r>
              <a:rPr lang="it-IT" dirty="0"/>
              <a:t>- Aggiornamento banche dati di controllo di gestione del servizio appalti.</a:t>
            </a:r>
            <a:br>
              <a:rPr lang="it-IT" dirty="0"/>
            </a:br>
            <a:r>
              <a:rPr lang="it-IT" dirty="0"/>
              <a:t>- Referto di controllo di gestione riferito al consuntivo 2021 è stato elaborato e consegnato a tutti i Comuni</a:t>
            </a:r>
          </a:p>
          <a:p>
            <a:endParaRPr lang="it-IT" dirty="0"/>
          </a:p>
          <a:p>
            <a:pPr marL="285750" indent="-285750">
              <a:buFontTx/>
              <a:buChar char="-"/>
            </a:pPr>
            <a:r>
              <a:rPr lang="it-IT" dirty="0"/>
              <a:t>Raccolta dei dati comunali ed aggiornamento indicatori KPI con i risultati del rendiconto 2021.</a:t>
            </a:r>
            <a:br>
              <a:rPr lang="it-IT" dirty="0"/>
            </a:br>
            <a:endParaRPr lang="it-IT" dirty="0"/>
          </a:p>
        </p:txBody>
      </p:sp>
    </p:spTree>
    <p:extLst>
      <p:ext uri="{BB962C8B-B14F-4D97-AF65-F5344CB8AC3E}">
        <p14:creationId xmlns:p14="http://schemas.microsoft.com/office/powerpoint/2010/main" val="172254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DE2B2A-0D6C-D532-4DDA-722E500BEAE3}"/>
              </a:ext>
            </a:extLst>
          </p:cNvPr>
          <p:cNvSpPr>
            <a:spLocks noGrp="1"/>
          </p:cNvSpPr>
          <p:nvPr>
            <p:ph type="title"/>
          </p:nvPr>
        </p:nvSpPr>
        <p:spPr/>
        <p:txBody>
          <a:bodyPr/>
          <a:lstStyle/>
          <a:p>
            <a:endParaRPr lang="it-IT"/>
          </a:p>
        </p:txBody>
      </p:sp>
      <p:pic>
        <p:nvPicPr>
          <p:cNvPr id="4" name="Immagine 3">
            <a:extLst>
              <a:ext uri="{FF2B5EF4-FFF2-40B4-BE49-F238E27FC236}">
                <a16:creationId xmlns:a16="http://schemas.microsoft.com/office/drawing/2014/main" id="{617FA912-C413-8380-CA45-9A31D02F49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66374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889EC90B-A987-596E-1CE6-0B363AB005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4584" y="620688"/>
            <a:ext cx="5574832" cy="5904656"/>
          </a:xfrm>
          <a:prstGeom prst="rect">
            <a:avLst/>
          </a:prstGeom>
        </p:spPr>
      </p:pic>
    </p:spTree>
    <p:extLst>
      <p:ext uri="{BB962C8B-B14F-4D97-AF65-F5344CB8AC3E}">
        <p14:creationId xmlns:p14="http://schemas.microsoft.com/office/powerpoint/2010/main" val="1028055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B2024A20-E9BF-815D-22CE-9CED92CC2012}"/>
              </a:ext>
            </a:extLst>
          </p:cNvPr>
          <p:cNvGraphicFramePr>
            <a:graphicFrameLocks noGrp="1"/>
          </p:cNvGraphicFramePr>
          <p:nvPr>
            <p:extLst>
              <p:ext uri="{D42A27DB-BD31-4B8C-83A1-F6EECF244321}">
                <p14:modId xmlns:p14="http://schemas.microsoft.com/office/powerpoint/2010/main" val="1029155630"/>
              </p:ext>
            </p:extLst>
          </p:nvPr>
        </p:nvGraphicFramePr>
        <p:xfrm>
          <a:off x="482600" y="963673"/>
          <a:ext cx="8178803" cy="5126500"/>
        </p:xfrm>
        <a:graphic>
          <a:graphicData uri="http://schemas.openxmlformats.org/drawingml/2006/table">
            <a:tbl>
              <a:tblPr/>
              <a:tblGrid>
                <a:gridCol w="853504">
                  <a:extLst>
                    <a:ext uri="{9D8B030D-6E8A-4147-A177-3AD203B41FA5}">
                      <a16:colId xmlns:a16="http://schemas.microsoft.com/office/drawing/2014/main" val="1600777523"/>
                    </a:ext>
                  </a:extLst>
                </a:gridCol>
                <a:gridCol w="2406641">
                  <a:extLst>
                    <a:ext uri="{9D8B030D-6E8A-4147-A177-3AD203B41FA5}">
                      <a16:colId xmlns:a16="http://schemas.microsoft.com/office/drawing/2014/main" val="1747345937"/>
                    </a:ext>
                  </a:extLst>
                </a:gridCol>
                <a:gridCol w="468634">
                  <a:extLst>
                    <a:ext uri="{9D8B030D-6E8A-4147-A177-3AD203B41FA5}">
                      <a16:colId xmlns:a16="http://schemas.microsoft.com/office/drawing/2014/main" val="4250880716"/>
                    </a:ext>
                  </a:extLst>
                </a:gridCol>
                <a:gridCol w="570439">
                  <a:extLst>
                    <a:ext uri="{9D8B030D-6E8A-4147-A177-3AD203B41FA5}">
                      <a16:colId xmlns:a16="http://schemas.microsoft.com/office/drawing/2014/main" val="2946603444"/>
                    </a:ext>
                  </a:extLst>
                </a:gridCol>
                <a:gridCol w="519536">
                  <a:extLst>
                    <a:ext uri="{9D8B030D-6E8A-4147-A177-3AD203B41FA5}">
                      <a16:colId xmlns:a16="http://schemas.microsoft.com/office/drawing/2014/main" val="447775519"/>
                    </a:ext>
                  </a:extLst>
                </a:gridCol>
                <a:gridCol w="570439">
                  <a:extLst>
                    <a:ext uri="{9D8B030D-6E8A-4147-A177-3AD203B41FA5}">
                      <a16:colId xmlns:a16="http://schemas.microsoft.com/office/drawing/2014/main" val="4200354384"/>
                    </a:ext>
                  </a:extLst>
                </a:gridCol>
                <a:gridCol w="468634">
                  <a:extLst>
                    <a:ext uri="{9D8B030D-6E8A-4147-A177-3AD203B41FA5}">
                      <a16:colId xmlns:a16="http://schemas.microsoft.com/office/drawing/2014/main" val="99713071"/>
                    </a:ext>
                  </a:extLst>
                </a:gridCol>
                <a:gridCol w="2320976">
                  <a:extLst>
                    <a:ext uri="{9D8B030D-6E8A-4147-A177-3AD203B41FA5}">
                      <a16:colId xmlns:a16="http://schemas.microsoft.com/office/drawing/2014/main" val="3674655301"/>
                    </a:ext>
                  </a:extLst>
                </a:gridCol>
              </a:tblGrid>
              <a:tr h="480531">
                <a:tc gridSpan="4">
                  <a:txBody>
                    <a:bodyPr/>
                    <a:lstStyle/>
                    <a:p>
                      <a:pPr algn="ctr" fontAlgn="ctr">
                        <a:spcBef>
                          <a:spcPts val="0"/>
                        </a:spcBef>
                        <a:spcAft>
                          <a:spcPts val="0"/>
                        </a:spcAft>
                      </a:pPr>
                      <a:r>
                        <a:rPr lang="it-IT" sz="1300" b="0" i="0" u="none" strike="noStrike">
                          <a:solidFill>
                            <a:srgbClr val="000000"/>
                          </a:solidFill>
                          <a:effectLst/>
                          <a:latin typeface="Calibri" panose="020F0502020204030204" pitchFamily="34" charset="0"/>
                        </a:rPr>
                        <a:t>PNRR PIANO FINANZIARIO CUP F94H22000260006 PERCORSI AUTONOMIA PERS.DISABIL.</a:t>
                      </a:r>
                      <a:endParaRPr lang="it-IT" sz="1300" b="0" i="0" u="none" strike="noStrike">
                        <a:effectLst/>
                        <a:latin typeface="Arial" panose="020B0604020202020204" pitchFamily="34" charset="0"/>
                      </a:endParaRPr>
                    </a:p>
                  </a:txBody>
                  <a:tcPr marL="46695" marR="46695" marT="23348" marB="2334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 FIN.</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338.947,69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a:noFill/>
                    </a:lnB>
                  </a:tcPr>
                </a:tc>
                <a:extLst>
                  <a:ext uri="{0D108BD9-81ED-4DB2-BD59-A6C34878D82A}">
                    <a16:rowId xmlns:a16="http://schemas.microsoft.com/office/drawing/2014/main" val="3214651247"/>
                  </a:ext>
                </a:extLst>
              </a:tr>
              <a:tr h="194589">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0068282"/>
                  </a:ext>
                </a:extLst>
              </a:tr>
              <a:tr h="151682">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DA PROGETTO</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2022</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2023</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2024</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2025</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2026</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note</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6226580"/>
                  </a:ext>
                </a:extLst>
              </a:tr>
              <a:tr h="270868">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AZIONE A</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38.948,00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3.894,80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10.015,20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11.128,00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11.128,00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2.782,00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10% su 2022 (= a anticipo) il 2023 a saldo del 2022 ed il resto su quadrimestri</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9297603"/>
                  </a:ext>
                </a:extLst>
              </a:tr>
              <a:tr h="390053">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AZIONE B</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209.999,07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209.999,07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ristrutturazione appartamenti il cronoprogramma verrà modificato nel 2023 e gli spostamenti nelle annualità si faranno quanno si saprà il crono dei lavori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799407"/>
                  </a:ext>
                </a:extLst>
              </a:tr>
              <a:tr h="151682">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AZIONE C</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90.000,62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6.000,00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18.000,00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30.000,00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36.000,62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6581732"/>
                  </a:ext>
                </a:extLst>
              </a:tr>
              <a:tr h="151682">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 PROGETTO</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338.947,69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9.894,80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238.014,27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41.128,00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47.128,62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2.782,00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45223185"/>
                  </a:ext>
                </a:extLst>
              </a:tr>
              <a:tr h="194486">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800" b="1" i="0" u="none" strike="noStrike">
                          <a:solidFill>
                            <a:srgbClr val="000000"/>
                          </a:solidFill>
                          <a:effectLst/>
                          <a:latin typeface="Calibri" panose="020F0502020204030204" pitchFamily="34" charset="0"/>
                        </a:rPr>
                        <a:t>338.947,69 </a:t>
                      </a:r>
                      <a:endParaRPr lang="it-IT" sz="1300" b="0" i="0" u="none" strike="noStrike">
                        <a:effectLst/>
                        <a:latin typeface="Arial" panose="020B0604020202020204" pitchFamily="34" charset="0"/>
                      </a:endParaRPr>
                    </a:p>
                  </a:txBody>
                  <a:tcPr marL="46695" marR="46695" marT="23348" marB="2334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31875967"/>
                  </a:ext>
                </a:extLst>
              </a:tr>
              <a:tr h="194589">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3636925"/>
                  </a:ext>
                </a:extLst>
              </a:tr>
              <a:tr h="151682">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CAPITOLI ENTRATA</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DESCRIZIONE</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2022</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2023</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2024</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2025</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2026</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73633553"/>
                  </a:ext>
                </a:extLst>
              </a:tr>
              <a:tr h="390053">
                <a:tc>
                  <a:txBody>
                    <a:bodyPr/>
                    <a:lstStyle/>
                    <a:p>
                      <a:pPr algn="l" fontAlgn="b">
                        <a:spcBef>
                          <a:spcPts val="0"/>
                        </a:spcBef>
                        <a:spcAft>
                          <a:spcPts val="0"/>
                        </a:spcAft>
                      </a:pPr>
                      <a:r>
                        <a:rPr lang="it-IT" sz="800" b="0" i="0" u="none" strike="noStrike">
                          <a:solidFill>
                            <a:srgbClr val="000000"/>
                          </a:solidFill>
                          <a:effectLst/>
                          <a:latin typeface="Arial" panose="020B0604020202020204" pitchFamily="34" charset="0"/>
                        </a:rPr>
                        <a:t>20101.01.119910</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800" b="1" i="0" u="none" strike="noStrike">
                          <a:solidFill>
                            <a:srgbClr val="000000"/>
                          </a:solidFill>
                          <a:effectLst/>
                          <a:latin typeface="Arial" panose="020B0604020202020204" pitchFamily="34" charset="0"/>
                        </a:rPr>
                        <a:t>PNRR</a:t>
                      </a:r>
                      <a:r>
                        <a:rPr lang="it-IT" sz="800" b="0" i="0" u="none" strike="noStrike">
                          <a:solidFill>
                            <a:srgbClr val="000000"/>
                          </a:solidFill>
                          <a:effectLst/>
                          <a:latin typeface="Calibri" panose="020F0502020204030204" pitchFamily="34" charset="0"/>
                        </a:rPr>
                        <a:t> MISSIONE 5C2 INVESTIMENTO 1.2.1 CUP F94H22000260006 PERCORSI AUTONOMIA PERS.DISABIL. PARTE CORRENTE</a:t>
                      </a:r>
                      <a:endParaRPr lang="it-IT" sz="1300" b="0" i="0" u="none" strike="noStrike">
                        <a:effectLst/>
                        <a:latin typeface="Arial" panose="020B0604020202020204" pitchFamily="34" charset="0"/>
                      </a:endParaRPr>
                    </a:p>
                  </a:txBody>
                  <a:tcPr marL="3892" marR="3892" marT="38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9.894,80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28.015,20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41.128,00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47.128,62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2.782,00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128.948,62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758975"/>
                  </a:ext>
                </a:extLst>
              </a:tr>
              <a:tr h="390053">
                <a:tc>
                  <a:txBody>
                    <a:bodyPr/>
                    <a:lstStyle/>
                    <a:p>
                      <a:pPr algn="l" fontAlgn="b">
                        <a:spcBef>
                          <a:spcPts val="0"/>
                        </a:spcBef>
                        <a:spcAft>
                          <a:spcPts val="0"/>
                        </a:spcAft>
                      </a:pPr>
                      <a:r>
                        <a:rPr lang="it-IT" sz="800" b="0" i="0" u="none" strike="noStrike">
                          <a:solidFill>
                            <a:srgbClr val="000000"/>
                          </a:solidFill>
                          <a:effectLst/>
                          <a:latin typeface="Arial" panose="020B0604020202020204" pitchFamily="34" charset="0"/>
                        </a:rPr>
                        <a:t>40200.01.419910</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800" b="1" i="0" u="none" strike="noStrike">
                          <a:solidFill>
                            <a:srgbClr val="000000"/>
                          </a:solidFill>
                          <a:effectLst/>
                          <a:latin typeface="Arial" panose="020B0604020202020204" pitchFamily="34" charset="0"/>
                        </a:rPr>
                        <a:t>PNRR</a:t>
                      </a:r>
                      <a:r>
                        <a:rPr lang="it-IT" sz="800" b="0" i="0" u="none" strike="noStrike">
                          <a:solidFill>
                            <a:srgbClr val="000000"/>
                          </a:solidFill>
                          <a:effectLst/>
                          <a:latin typeface="Calibri" panose="020F0502020204030204" pitchFamily="34" charset="0"/>
                        </a:rPr>
                        <a:t> MISSIONE 5C2 INVESTIMENTO 1.2.1 CUP F94H22000260006 PERCORSI AUTONOMIA PERS.DISABIL. PARTE C/CAPITALE</a:t>
                      </a:r>
                      <a:endParaRPr lang="it-IT" sz="1300" b="0" i="0" u="none" strike="noStrike">
                        <a:effectLst/>
                        <a:latin typeface="Arial" panose="020B0604020202020204" pitchFamily="34" charset="0"/>
                      </a:endParaRPr>
                    </a:p>
                  </a:txBody>
                  <a:tcPr marL="3892" marR="3892" marT="38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209.999,07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209.999,07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451218"/>
                  </a:ext>
                </a:extLst>
              </a:tr>
              <a:tr h="151682">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TOTALE ANNUO</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9.894,80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238.014,27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41.128,00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47.128,62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2.782,00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10986346"/>
                  </a:ext>
                </a:extLst>
              </a:tr>
              <a:tr h="194486">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800" b="1" i="0" u="none" strike="noStrike">
                          <a:solidFill>
                            <a:srgbClr val="000000"/>
                          </a:solidFill>
                          <a:effectLst/>
                          <a:latin typeface="Calibri" panose="020F0502020204030204" pitchFamily="34" charset="0"/>
                        </a:rPr>
                        <a:t>338.947,69 </a:t>
                      </a:r>
                      <a:endParaRPr lang="it-IT" sz="1300" b="0" i="0" u="none" strike="noStrike">
                        <a:effectLst/>
                        <a:latin typeface="Arial" panose="020B0604020202020204" pitchFamily="34" charset="0"/>
                      </a:endParaRPr>
                    </a:p>
                  </a:txBody>
                  <a:tcPr marL="46695" marR="46695" marT="23348" marB="2334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019927270"/>
                  </a:ext>
                </a:extLst>
              </a:tr>
              <a:tr h="194589">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4267491"/>
                  </a:ext>
                </a:extLst>
              </a:tr>
              <a:tr h="151682">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CAPITOLI SPESA</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DESCRIZIONE</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2022</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2023</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2024</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2025</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2026</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64864686"/>
                  </a:ext>
                </a:extLst>
              </a:tr>
              <a:tr h="390053">
                <a:tc>
                  <a:txBody>
                    <a:bodyPr/>
                    <a:lstStyle/>
                    <a:p>
                      <a:pPr algn="l" fontAlgn="b">
                        <a:spcBef>
                          <a:spcPts val="0"/>
                        </a:spcBef>
                        <a:spcAft>
                          <a:spcPts val="0"/>
                        </a:spcAft>
                      </a:pPr>
                      <a:r>
                        <a:rPr lang="it-IT" sz="800" b="0" i="0" u="none" strike="noStrike">
                          <a:solidFill>
                            <a:srgbClr val="000000"/>
                          </a:solidFill>
                          <a:effectLst/>
                          <a:latin typeface="Arial" panose="020B0604020202020204" pitchFamily="34" charset="0"/>
                        </a:rPr>
                        <a:t>12021.03.039910</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800" b="1" i="0" u="none" strike="noStrike">
                          <a:solidFill>
                            <a:srgbClr val="000000"/>
                          </a:solidFill>
                          <a:effectLst/>
                          <a:latin typeface="Arial" panose="020B0604020202020204" pitchFamily="34" charset="0"/>
                        </a:rPr>
                        <a:t> PNRR </a:t>
                      </a:r>
                      <a:r>
                        <a:rPr lang="it-IT" sz="800" b="0" i="0" u="none" strike="noStrike">
                          <a:solidFill>
                            <a:srgbClr val="000000"/>
                          </a:solidFill>
                          <a:effectLst/>
                          <a:latin typeface="Calibri" panose="020F0502020204030204" pitchFamily="34" charset="0"/>
                        </a:rPr>
                        <a:t>MISSIONE 5C2 INVESTIMENTO 1.2.1 CUP F94H22000260006 PERCORSI AUTONOMIA PERS.DISABIL. SPESE PER SERVIZI</a:t>
                      </a:r>
                      <a:endParaRPr lang="it-IT" sz="1300" b="0" i="0" u="none" strike="noStrike">
                        <a:effectLst/>
                        <a:latin typeface="Arial" panose="020B0604020202020204" pitchFamily="34" charset="0"/>
                      </a:endParaRPr>
                    </a:p>
                  </a:txBody>
                  <a:tcPr marL="3892" marR="3892" marT="38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9.894,80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28.015,20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41.128,00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47.128,62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2.782,00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128.948,62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9099316"/>
                  </a:ext>
                </a:extLst>
              </a:tr>
              <a:tr h="390053">
                <a:tc>
                  <a:txBody>
                    <a:bodyPr/>
                    <a:lstStyle/>
                    <a:p>
                      <a:pPr algn="l" fontAlgn="b">
                        <a:spcBef>
                          <a:spcPts val="0"/>
                        </a:spcBef>
                        <a:spcAft>
                          <a:spcPts val="0"/>
                        </a:spcAft>
                      </a:pPr>
                      <a:r>
                        <a:rPr lang="it-IT" sz="800" b="0" i="0" u="none" strike="noStrike">
                          <a:solidFill>
                            <a:srgbClr val="000000"/>
                          </a:solidFill>
                          <a:effectLst/>
                          <a:latin typeface="Arial" panose="020B0604020202020204" pitchFamily="34" charset="0"/>
                        </a:rPr>
                        <a:t>12022.03.049910</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800" b="1" i="0" u="none" strike="noStrike">
                          <a:solidFill>
                            <a:srgbClr val="000000"/>
                          </a:solidFill>
                          <a:effectLst/>
                          <a:latin typeface="Arial" panose="020B0604020202020204" pitchFamily="34" charset="0"/>
                        </a:rPr>
                        <a:t>PNRR</a:t>
                      </a:r>
                      <a:r>
                        <a:rPr lang="it-IT" sz="800" b="0" i="0" u="none" strike="noStrike">
                          <a:solidFill>
                            <a:srgbClr val="000000"/>
                          </a:solidFill>
                          <a:effectLst/>
                          <a:latin typeface="Calibri" panose="020F0502020204030204" pitchFamily="34" charset="0"/>
                        </a:rPr>
                        <a:t> MISSIONE 5C2 INVESTIMENTO 1.2.1 CUP F94H22000260006 PERCORSI AUTONOMIA PERS.DISABIL. TRASFERIMENTO A COMUNI UNIONE</a:t>
                      </a:r>
                      <a:endParaRPr lang="it-IT" sz="1300" b="0" i="0" u="none" strike="noStrike">
                        <a:effectLst/>
                        <a:latin typeface="Arial" panose="020B0604020202020204" pitchFamily="34" charset="0"/>
                      </a:endParaRPr>
                    </a:p>
                  </a:txBody>
                  <a:tcPr marL="3892" marR="3892" marT="38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209.999,07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0,00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209.999,07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7246127"/>
                  </a:ext>
                </a:extLst>
              </a:tr>
              <a:tr h="151682">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TOTALE ANNUO</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9.894,80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238.014,27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41.128,00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47.128,62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2.782,00 </a:t>
                      </a: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60705634"/>
                  </a:ext>
                </a:extLst>
              </a:tr>
              <a:tr h="194486">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800" b="1" i="0" u="none" strike="noStrike">
                          <a:solidFill>
                            <a:srgbClr val="000000"/>
                          </a:solidFill>
                          <a:effectLst/>
                          <a:latin typeface="Calibri" panose="020F0502020204030204" pitchFamily="34" charset="0"/>
                        </a:rPr>
                        <a:t>338.947,69 </a:t>
                      </a:r>
                      <a:endParaRPr lang="it-IT" sz="1300" b="0" i="0" u="none" strike="noStrike">
                        <a:effectLst/>
                        <a:latin typeface="Arial" panose="020B0604020202020204" pitchFamily="34" charset="0"/>
                      </a:endParaRPr>
                    </a:p>
                  </a:txBody>
                  <a:tcPr marL="46695" marR="46695" marT="23348" marB="2334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300" b="0" i="0" u="none" strike="noStrike">
                        <a:effectLst/>
                        <a:latin typeface="Arial" panose="020B0604020202020204" pitchFamily="34" charset="0"/>
                      </a:endParaRPr>
                    </a:p>
                  </a:txBody>
                  <a:tcPr marL="3892" marR="3892" marT="389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651768481"/>
                  </a:ext>
                </a:extLst>
              </a:tr>
            </a:tbl>
          </a:graphicData>
        </a:graphic>
      </p:graphicFrame>
      <p:sp>
        <p:nvSpPr>
          <p:cNvPr id="4" name="Ovale 3">
            <a:extLst>
              <a:ext uri="{FF2B5EF4-FFF2-40B4-BE49-F238E27FC236}">
                <a16:creationId xmlns:a16="http://schemas.microsoft.com/office/drawing/2014/main" id="{EE670718-A9A2-14D0-2B49-55D083AAD21F}"/>
              </a:ext>
            </a:extLst>
          </p:cNvPr>
          <p:cNvSpPr/>
          <p:nvPr/>
        </p:nvSpPr>
        <p:spPr>
          <a:xfrm>
            <a:off x="5796136" y="116632"/>
            <a:ext cx="3240360" cy="1296144"/>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err="1"/>
              <a:t>I</a:t>
            </a:r>
            <a:r>
              <a:rPr lang="it-IT" sz="1400" dirty="0" err="1">
                <a:solidFill>
                  <a:schemeClr val="tx1"/>
                </a:solidFill>
              </a:rPr>
              <a:t>i</a:t>
            </a:r>
            <a:r>
              <a:rPr lang="it-IT" sz="1400" dirty="0">
                <a:solidFill>
                  <a:schemeClr val="tx1"/>
                </a:solidFill>
              </a:rPr>
              <a:t> valori previsti nel 2022 non sono stati impegnati si provvederà con variazione bilancio al 2023/2025</a:t>
            </a:r>
            <a:endParaRPr lang="it-IT" sz="1400" dirty="0"/>
          </a:p>
        </p:txBody>
      </p:sp>
    </p:spTree>
    <p:extLst>
      <p:ext uri="{BB962C8B-B14F-4D97-AF65-F5344CB8AC3E}">
        <p14:creationId xmlns:p14="http://schemas.microsoft.com/office/powerpoint/2010/main" val="883391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37986372-CED1-46A4-5303-F9A495A2D0C8}"/>
              </a:ext>
            </a:extLst>
          </p:cNvPr>
          <p:cNvGraphicFramePr>
            <a:graphicFrameLocks noGrp="1"/>
          </p:cNvGraphicFramePr>
          <p:nvPr>
            <p:extLst>
              <p:ext uri="{D42A27DB-BD31-4B8C-83A1-F6EECF244321}">
                <p14:modId xmlns:p14="http://schemas.microsoft.com/office/powerpoint/2010/main" val="304409493"/>
              </p:ext>
            </p:extLst>
          </p:nvPr>
        </p:nvGraphicFramePr>
        <p:xfrm>
          <a:off x="482600" y="999456"/>
          <a:ext cx="8178803" cy="4980278"/>
        </p:xfrm>
        <a:graphic>
          <a:graphicData uri="http://schemas.openxmlformats.org/drawingml/2006/table">
            <a:tbl>
              <a:tblPr/>
              <a:tblGrid>
                <a:gridCol w="1199658">
                  <a:extLst>
                    <a:ext uri="{9D8B030D-6E8A-4147-A177-3AD203B41FA5}">
                      <a16:colId xmlns:a16="http://schemas.microsoft.com/office/drawing/2014/main" val="1823100232"/>
                    </a:ext>
                  </a:extLst>
                </a:gridCol>
                <a:gridCol w="2237290">
                  <a:extLst>
                    <a:ext uri="{9D8B030D-6E8A-4147-A177-3AD203B41FA5}">
                      <a16:colId xmlns:a16="http://schemas.microsoft.com/office/drawing/2014/main" val="3321668885"/>
                    </a:ext>
                  </a:extLst>
                </a:gridCol>
                <a:gridCol w="453829">
                  <a:extLst>
                    <a:ext uri="{9D8B030D-6E8A-4147-A177-3AD203B41FA5}">
                      <a16:colId xmlns:a16="http://schemas.microsoft.com/office/drawing/2014/main" val="707248683"/>
                    </a:ext>
                  </a:extLst>
                </a:gridCol>
                <a:gridCol w="498341">
                  <a:extLst>
                    <a:ext uri="{9D8B030D-6E8A-4147-A177-3AD203B41FA5}">
                      <a16:colId xmlns:a16="http://schemas.microsoft.com/office/drawing/2014/main" val="2253527901"/>
                    </a:ext>
                  </a:extLst>
                </a:gridCol>
                <a:gridCol w="517135">
                  <a:extLst>
                    <a:ext uri="{9D8B030D-6E8A-4147-A177-3AD203B41FA5}">
                      <a16:colId xmlns:a16="http://schemas.microsoft.com/office/drawing/2014/main" val="3993038957"/>
                    </a:ext>
                  </a:extLst>
                </a:gridCol>
                <a:gridCol w="498341">
                  <a:extLst>
                    <a:ext uri="{9D8B030D-6E8A-4147-A177-3AD203B41FA5}">
                      <a16:colId xmlns:a16="http://schemas.microsoft.com/office/drawing/2014/main" val="2120052281"/>
                    </a:ext>
                  </a:extLst>
                </a:gridCol>
                <a:gridCol w="453829">
                  <a:extLst>
                    <a:ext uri="{9D8B030D-6E8A-4147-A177-3AD203B41FA5}">
                      <a16:colId xmlns:a16="http://schemas.microsoft.com/office/drawing/2014/main" val="2449575345"/>
                    </a:ext>
                  </a:extLst>
                </a:gridCol>
                <a:gridCol w="2320380">
                  <a:extLst>
                    <a:ext uri="{9D8B030D-6E8A-4147-A177-3AD203B41FA5}">
                      <a16:colId xmlns:a16="http://schemas.microsoft.com/office/drawing/2014/main" val="2102539329"/>
                    </a:ext>
                  </a:extLst>
                </a:gridCol>
              </a:tblGrid>
              <a:tr h="250694">
                <a:tc gridSpan="4">
                  <a:txBody>
                    <a:bodyPr/>
                    <a:lstStyle/>
                    <a:p>
                      <a:pPr algn="ctr" fontAlgn="ctr">
                        <a:spcBef>
                          <a:spcPts val="0"/>
                        </a:spcBef>
                        <a:spcAft>
                          <a:spcPts val="0"/>
                        </a:spcAft>
                      </a:pPr>
                      <a:r>
                        <a:rPr lang="it-IT" sz="1100" b="0" i="0" u="none" strike="noStrike">
                          <a:solidFill>
                            <a:srgbClr val="000000"/>
                          </a:solidFill>
                          <a:effectLst/>
                          <a:latin typeface="Calibri" panose="020F0502020204030204" pitchFamily="34" charset="0"/>
                        </a:rPr>
                        <a:t>PNRR PIANO FINANZIARIO CUP F64H22000380006 HOUSING FIRST</a:t>
                      </a:r>
                      <a:endParaRPr lang="it-IT" sz="1100" b="0" i="0" u="none" strike="noStrike">
                        <a:effectLst/>
                        <a:latin typeface="Arial" panose="020B0604020202020204" pitchFamily="34" charset="0"/>
                      </a:endParaRPr>
                    </a:p>
                  </a:txBody>
                  <a:tcPr marL="56976" marR="56976" marT="28488" marB="284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TOTALE FIN.</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710.000,00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a:noFill/>
                    </a:lnB>
                  </a:tcPr>
                </a:tc>
                <a:extLst>
                  <a:ext uri="{0D108BD9-81ED-4DB2-BD59-A6C34878D82A}">
                    <a16:rowId xmlns:a16="http://schemas.microsoft.com/office/drawing/2014/main" val="280588022"/>
                  </a:ext>
                </a:extLst>
              </a:tr>
              <a:tr h="23265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a:noFill/>
                    </a:lnB>
                  </a:tcPr>
                </a:tc>
                <a:extLst>
                  <a:ext uri="{0D108BD9-81ED-4DB2-BD59-A6C34878D82A}">
                    <a16:rowId xmlns:a16="http://schemas.microsoft.com/office/drawing/2014/main" val="3884384514"/>
                  </a:ext>
                </a:extLst>
              </a:tr>
              <a:tr h="23265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dirty="0">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8283551"/>
                  </a:ext>
                </a:extLst>
              </a:tr>
              <a:tr h="131994">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DA PROGETTO</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totale</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2022</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2023</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2024</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2025</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2026</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note</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9060614"/>
                  </a:ext>
                </a:extLst>
              </a:tr>
              <a:tr h="236450">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AZIONE A.2 sviluppo presa in carico</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210.000,00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21.000,00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54.000,00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15.000,00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10% su 2022 (= a anticipo) il 2023 a saldo del 2022 ed il resto su quadrimestri</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9089504"/>
                  </a:ext>
                </a:extLst>
              </a:tr>
              <a:tr h="340906">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AZIONE A.1 realizzazione alloggi BASSA REGGIANA</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ristrutturazione appartamenti il cronoprogramma verrà modificato nel 2023 e gli spostamenti nelle annualità si faranno quanno si saprà il crono dei lavori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5943712"/>
                  </a:ext>
                </a:extLst>
              </a:tr>
              <a:tr h="340906">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AZIONE A.1 realizzazione alloggi PIANURA REGGIANA</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ristrutturazione appartamenti il cronoprogramma verrà modificato nel 2023 e gli spostamenti nelle annualità si faranno quanno si saprà il crono dei lavori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049561"/>
                  </a:ext>
                </a:extLst>
              </a:tr>
              <a:tr h="131994">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TOTALE PROGETTO</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710.000,00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21.000,00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554.000,00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15.000,00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48825877"/>
                  </a:ext>
                </a:extLst>
              </a:tr>
              <a:tr h="18422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700" b="1" i="0" u="none" strike="noStrike">
                          <a:solidFill>
                            <a:srgbClr val="000000"/>
                          </a:solidFill>
                          <a:effectLst/>
                          <a:latin typeface="Calibri" panose="020F0502020204030204" pitchFamily="34" charset="0"/>
                        </a:rPr>
                        <a:t>710.000,00 </a:t>
                      </a:r>
                      <a:endParaRPr lang="it-IT" sz="1100" b="0" i="0" u="none" strike="noStrike">
                        <a:effectLst/>
                        <a:latin typeface="Arial" panose="020B0604020202020204" pitchFamily="34" charset="0"/>
                      </a:endParaRPr>
                    </a:p>
                  </a:txBody>
                  <a:tcPr marL="56976" marR="56976" marT="28488" marB="284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617035922"/>
                  </a:ext>
                </a:extLst>
              </a:tr>
              <a:tr h="23265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a:noFill/>
                    </a:lnB>
                  </a:tcPr>
                </a:tc>
                <a:extLst>
                  <a:ext uri="{0D108BD9-81ED-4DB2-BD59-A6C34878D82A}">
                    <a16:rowId xmlns:a16="http://schemas.microsoft.com/office/drawing/2014/main" val="2314032800"/>
                  </a:ext>
                </a:extLst>
              </a:tr>
              <a:tr h="23265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7143459"/>
                  </a:ext>
                </a:extLst>
              </a:tr>
              <a:tr h="131994">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CAPITOLI ENTRATA</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DESCRIZIONE</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2022</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2023</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2024</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2025</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2026</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TOTALE</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935685226"/>
                  </a:ext>
                </a:extLst>
              </a:tr>
              <a:tr h="217458">
                <a:tc>
                  <a:txBody>
                    <a:bodyPr/>
                    <a:lstStyle/>
                    <a:p>
                      <a:pPr algn="l" fontAlgn="b">
                        <a:spcBef>
                          <a:spcPts val="0"/>
                        </a:spcBef>
                        <a:spcAft>
                          <a:spcPts val="0"/>
                        </a:spcAft>
                      </a:pPr>
                      <a:r>
                        <a:rPr lang="it-IT" sz="600" b="0" i="0" u="none" strike="noStrike">
                          <a:solidFill>
                            <a:srgbClr val="000000"/>
                          </a:solidFill>
                          <a:effectLst/>
                          <a:latin typeface="Arial" panose="020B0604020202020204" pitchFamily="34" charset="0"/>
                        </a:rPr>
                        <a:t>20101.01.119912</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600" b="0" i="0" u="none" strike="noStrike">
                          <a:solidFill>
                            <a:srgbClr val="000000"/>
                          </a:solidFill>
                          <a:effectLst/>
                          <a:latin typeface="Arial" panose="020B0604020202020204" pitchFamily="34" charset="0"/>
                        </a:rPr>
                        <a:t>PNRR MISSIONE 5C2 INVESTIMENTO 1.3.1 CUP F64H22000380006 HOUSING FIRST PARTE CORRENTE</a:t>
                      </a:r>
                      <a:endParaRPr lang="it-IT" sz="1100" b="0" i="0" u="none" strike="noStrike">
                        <a:effectLst/>
                        <a:latin typeface="Arial" panose="020B0604020202020204" pitchFamily="34" charset="0"/>
                      </a:endParaRPr>
                    </a:p>
                  </a:txBody>
                  <a:tcPr marL="4748" marR="4748" marT="47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21.000,00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54.000,00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15.000,00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210.000,00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0986229"/>
                  </a:ext>
                </a:extLst>
              </a:tr>
              <a:tr h="217458">
                <a:tc>
                  <a:txBody>
                    <a:bodyPr/>
                    <a:lstStyle/>
                    <a:p>
                      <a:pPr algn="l" fontAlgn="b">
                        <a:spcBef>
                          <a:spcPts val="0"/>
                        </a:spcBef>
                        <a:spcAft>
                          <a:spcPts val="0"/>
                        </a:spcAft>
                      </a:pPr>
                      <a:r>
                        <a:rPr lang="it-IT" sz="600" b="0" i="0" u="none" strike="noStrike">
                          <a:solidFill>
                            <a:srgbClr val="000000"/>
                          </a:solidFill>
                          <a:effectLst/>
                          <a:latin typeface="Arial" panose="020B0604020202020204" pitchFamily="34" charset="0"/>
                        </a:rPr>
                        <a:t>40200.01.419912</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600" b="0" i="0" u="none" strike="noStrike">
                          <a:solidFill>
                            <a:srgbClr val="000000"/>
                          </a:solidFill>
                          <a:effectLst/>
                          <a:latin typeface="Arial" panose="020B0604020202020204" pitchFamily="34" charset="0"/>
                        </a:rPr>
                        <a:t>PNRR MISSIONE 5C2 INVESTIMENTO 1.3.1 CUP F64H22000380006 HOUSING FIRST PARTE C/CAPITALE</a:t>
                      </a:r>
                      <a:endParaRPr lang="it-IT" sz="1100" b="0" i="0" u="none" strike="noStrike">
                        <a:effectLst/>
                        <a:latin typeface="Arial" panose="020B0604020202020204" pitchFamily="34" charset="0"/>
                      </a:endParaRPr>
                    </a:p>
                  </a:txBody>
                  <a:tcPr marL="4748" marR="4748" marT="47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500.000,00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dirty="0">
                          <a:solidFill>
                            <a:srgbClr val="000000"/>
                          </a:solidFill>
                          <a:effectLst/>
                          <a:latin typeface="Calibri" panose="020F0502020204030204" pitchFamily="34" charset="0"/>
                        </a:rPr>
                        <a:t>0,00 </a:t>
                      </a:r>
                      <a:endParaRPr lang="it-IT" sz="1100" b="0" i="0" u="none" strike="noStrike" dirty="0">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500.000,00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7352445"/>
                  </a:ext>
                </a:extLst>
              </a:tr>
              <a:tr h="131994">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TOTALE ANNUO</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21.000,00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554.000,00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15.000,00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61622940"/>
                  </a:ext>
                </a:extLst>
              </a:tr>
              <a:tr h="18422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700" b="1" i="0" u="none" strike="noStrike">
                          <a:solidFill>
                            <a:srgbClr val="000000"/>
                          </a:solidFill>
                          <a:effectLst/>
                          <a:latin typeface="Calibri" panose="020F0502020204030204" pitchFamily="34" charset="0"/>
                        </a:rPr>
                        <a:t>710.000,00 </a:t>
                      </a:r>
                      <a:endParaRPr lang="it-IT" sz="1100" b="0" i="0" u="none" strike="noStrike">
                        <a:effectLst/>
                        <a:latin typeface="Arial" panose="020B0604020202020204" pitchFamily="34" charset="0"/>
                      </a:endParaRPr>
                    </a:p>
                  </a:txBody>
                  <a:tcPr marL="56976" marR="56976" marT="28488" marB="284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468212336"/>
                  </a:ext>
                </a:extLst>
              </a:tr>
              <a:tr h="23265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7127315"/>
                  </a:ext>
                </a:extLst>
              </a:tr>
              <a:tr h="131994">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CAPITOLI SPESA</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DESCRIZIONE</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2022</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2023</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2024</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2025</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2026</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700" b="1" i="0" u="none" strike="noStrike">
                          <a:solidFill>
                            <a:srgbClr val="000000"/>
                          </a:solidFill>
                          <a:effectLst/>
                          <a:latin typeface="Calibri" panose="020F0502020204030204" pitchFamily="34" charset="0"/>
                        </a:rPr>
                        <a:t>TOTALE</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22263391"/>
                  </a:ext>
                </a:extLst>
              </a:tr>
              <a:tr h="217458">
                <a:tc>
                  <a:txBody>
                    <a:bodyPr/>
                    <a:lstStyle/>
                    <a:p>
                      <a:pPr algn="l" fontAlgn="b">
                        <a:spcBef>
                          <a:spcPts val="0"/>
                        </a:spcBef>
                        <a:spcAft>
                          <a:spcPts val="0"/>
                        </a:spcAft>
                      </a:pPr>
                      <a:r>
                        <a:rPr lang="it-IT" sz="600" b="0" i="0" u="none" strike="noStrike">
                          <a:solidFill>
                            <a:srgbClr val="000000"/>
                          </a:solidFill>
                          <a:effectLst/>
                          <a:latin typeface="Arial" panose="020B0604020202020204" pitchFamily="34" charset="0"/>
                        </a:rPr>
                        <a:t>12041.03.039912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600" b="0" i="0" u="none" strike="noStrike">
                          <a:solidFill>
                            <a:srgbClr val="000000"/>
                          </a:solidFill>
                          <a:effectLst/>
                          <a:latin typeface="Arial" panose="020B0604020202020204" pitchFamily="34" charset="0"/>
                        </a:rPr>
                        <a:t>PNRR MISSIONE 5C2 INVESTIMENTO 1.3.1 CUP F64H2200038006 GESTIONE PROGETTO HOUSING FIRST</a:t>
                      </a:r>
                      <a:endParaRPr lang="it-IT" sz="1100" b="0" i="0" u="none" strike="noStrike">
                        <a:effectLst/>
                        <a:latin typeface="Arial" panose="020B0604020202020204" pitchFamily="34" charset="0"/>
                      </a:endParaRPr>
                    </a:p>
                  </a:txBody>
                  <a:tcPr marL="4748" marR="4748" marT="47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21.000,00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54.000,00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15.000,00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210.000,00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4367525"/>
                  </a:ext>
                </a:extLst>
              </a:tr>
              <a:tr h="217458">
                <a:tc>
                  <a:txBody>
                    <a:bodyPr/>
                    <a:lstStyle/>
                    <a:p>
                      <a:pPr algn="l" fontAlgn="b">
                        <a:spcBef>
                          <a:spcPts val="0"/>
                        </a:spcBef>
                        <a:spcAft>
                          <a:spcPts val="0"/>
                        </a:spcAft>
                      </a:pPr>
                      <a:r>
                        <a:rPr lang="it-IT" sz="600" b="0" i="0" u="none" strike="noStrike">
                          <a:solidFill>
                            <a:srgbClr val="000000"/>
                          </a:solidFill>
                          <a:effectLst/>
                          <a:latin typeface="Arial" panose="020B0604020202020204" pitchFamily="34" charset="0"/>
                        </a:rPr>
                        <a:t>12042.03.049912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600" b="0" i="0" u="none" strike="noStrike">
                          <a:solidFill>
                            <a:srgbClr val="000000"/>
                          </a:solidFill>
                          <a:effectLst/>
                          <a:latin typeface="Arial" panose="020B0604020202020204" pitchFamily="34" charset="0"/>
                        </a:rPr>
                        <a:t>PNRR MISSIONE 5C2 INVESTIMENTO 1.3.1 CUP F64H2200038006 TRASFERIMENTO A COMUNI UNIONE</a:t>
                      </a:r>
                      <a:endParaRPr lang="it-IT" sz="1100" b="0" i="0" u="none" strike="noStrike">
                        <a:effectLst/>
                        <a:latin typeface="Arial" panose="020B0604020202020204" pitchFamily="34" charset="0"/>
                      </a:endParaRPr>
                    </a:p>
                  </a:txBody>
                  <a:tcPr marL="4748" marR="4748" marT="47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8196519"/>
                  </a:ext>
                </a:extLst>
              </a:tr>
              <a:tr h="312418">
                <a:tc>
                  <a:txBody>
                    <a:bodyPr/>
                    <a:lstStyle/>
                    <a:p>
                      <a:pPr algn="l" fontAlgn="b">
                        <a:spcBef>
                          <a:spcPts val="0"/>
                        </a:spcBef>
                        <a:spcAft>
                          <a:spcPts val="0"/>
                        </a:spcAft>
                      </a:pPr>
                      <a:r>
                        <a:rPr lang="it-IT" sz="600" b="0" i="0" u="none" strike="noStrike">
                          <a:solidFill>
                            <a:srgbClr val="000000"/>
                          </a:solidFill>
                          <a:effectLst/>
                          <a:latin typeface="Arial" panose="020B0604020202020204" pitchFamily="34" charset="0"/>
                        </a:rPr>
                        <a:t>12042.03.049913</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spcBef>
                          <a:spcPts val="0"/>
                        </a:spcBef>
                        <a:spcAft>
                          <a:spcPts val="0"/>
                        </a:spcAft>
                      </a:pPr>
                      <a:r>
                        <a:rPr lang="it-IT" sz="600" b="0" i="0" u="none" strike="noStrike">
                          <a:solidFill>
                            <a:srgbClr val="000000"/>
                          </a:solidFill>
                          <a:effectLst/>
                          <a:latin typeface="Arial" panose="020B0604020202020204" pitchFamily="34" charset="0"/>
                        </a:rPr>
                        <a:t>PNRR MISSIONE 5C2 INVESTIMENTO 1.3.1 CUP F64H2200038006 TRASFERIMENTO A UNIONE PIANURA REGGIANA</a:t>
                      </a:r>
                      <a:endParaRPr lang="it-IT" sz="1100" b="0" i="0" u="none" strike="noStrike">
                        <a:effectLst/>
                        <a:latin typeface="Arial" panose="020B0604020202020204" pitchFamily="34" charset="0"/>
                      </a:endParaRPr>
                    </a:p>
                  </a:txBody>
                  <a:tcPr marL="4748" marR="4748" marT="47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0" i="0" u="none" strike="noStrike">
                          <a:solidFill>
                            <a:srgbClr val="000000"/>
                          </a:solidFill>
                          <a:effectLst/>
                          <a:latin typeface="Calibri" panose="020F0502020204030204" pitchFamily="34" charset="0"/>
                        </a:rPr>
                        <a:t>250.000,00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2518461"/>
                  </a:ext>
                </a:extLst>
              </a:tr>
              <a:tr h="131994">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700" b="0" i="0" u="none" strike="noStrike">
                          <a:solidFill>
                            <a:srgbClr val="000000"/>
                          </a:solidFill>
                          <a:effectLst/>
                          <a:latin typeface="Calibri" panose="020F0502020204030204" pitchFamily="34" charset="0"/>
                        </a:rPr>
                        <a:t>TOTALE ANNUO</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21.000,00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554.000,00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60.000,00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700" b="1" i="0" u="none" strike="noStrike">
                          <a:solidFill>
                            <a:srgbClr val="000000"/>
                          </a:solidFill>
                          <a:effectLst/>
                          <a:latin typeface="Calibri" panose="020F0502020204030204" pitchFamily="34" charset="0"/>
                        </a:rPr>
                        <a:t>15.000,00 </a:t>
                      </a: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54382964"/>
                  </a:ext>
                </a:extLst>
              </a:tr>
              <a:tr h="184222">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100" b="0" i="0" u="none" strike="noStrike">
                        <a:effectLst/>
                        <a:latin typeface="Arial" panose="020B0604020202020204" pitchFamily="34" charset="0"/>
                      </a:endParaRPr>
                    </a:p>
                  </a:txBody>
                  <a:tcPr marL="4748" marR="4748" marT="474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700" b="1" i="0" u="none" strike="noStrike">
                          <a:solidFill>
                            <a:srgbClr val="000000"/>
                          </a:solidFill>
                          <a:effectLst/>
                          <a:latin typeface="Calibri" panose="020F0502020204030204" pitchFamily="34" charset="0"/>
                        </a:rPr>
                        <a:t>710.000,00 </a:t>
                      </a:r>
                      <a:endParaRPr lang="it-IT" sz="1100" b="0" i="0" u="none" strike="noStrike">
                        <a:effectLst/>
                        <a:latin typeface="Arial" panose="020B0604020202020204" pitchFamily="34" charset="0"/>
                      </a:endParaRPr>
                    </a:p>
                  </a:txBody>
                  <a:tcPr marL="56976" marR="56976" marT="28488" marB="284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100" b="0" i="0" u="none" strike="noStrike" dirty="0">
                        <a:effectLst/>
                        <a:latin typeface="Arial" panose="020B0604020202020204" pitchFamily="34" charset="0"/>
                      </a:endParaRPr>
                    </a:p>
                  </a:txBody>
                  <a:tcPr marL="4748" marR="4748" marT="4748"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827554152"/>
                  </a:ext>
                </a:extLst>
              </a:tr>
            </a:tbl>
          </a:graphicData>
        </a:graphic>
      </p:graphicFrame>
      <p:sp>
        <p:nvSpPr>
          <p:cNvPr id="3" name="Ovale 2">
            <a:extLst>
              <a:ext uri="{FF2B5EF4-FFF2-40B4-BE49-F238E27FC236}">
                <a16:creationId xmlns:a16="http://schemas.microsoft.com/office/drawing/2014/main" id="{A8F1608C-4671-D808-97B2-A062202CFA53}"/>
              </a:ext>
            </a:extLst>
          </p:cNvPr>
          <p:cNvSpPr/>
          <p:nvPr/>
        </p:nvSpPr>
        <p:spPr>
          <a:xfrm>
            <a:off x="5796136" y="116632"/>
            <a:ext cx="3240360" cy="1296144"/>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err="1"/>
              <a:t>I</a:t>
            </a:r>
            <a:r>
              <a:rPr lang="it-IT" sz="1400" dirty="0" err="1">
                <a:solidFill>
                  <a:schemeClr val="tx1"/>
                </a:solidFill>
              </a:rPr>
              <a:t>i</a:t>
            </a:r>
            <a:r>
              <a:rPr lang="it-IT" sz="1400" dirty="0">
                <a:solidFill>
                  <a:schemeClr val="tx1"/>
                </a:solidFill>
              </a:rPr>
              <a:t> valori previsti nel 2022 non sono stati impegnati si provvederà con variazione bilancio al 2023/2025</a:t>
            </a:r>
            <a:endParaRPr lang="it-IT" sz="1400" dirty="0"/>
          </a:p>
        </p:txBody>
      </p:sp>
    </p:spTree>
    <p:extLst>
      <p:ext uri="{BB962C8B-B14F-4D97-AF65-F5344CB8AC3E}">
        <p14:creationId xmlns:p14="http://schemas.microsoft.com/office/powerpoint/2010/main" val="635915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D6B2B324-0A17-2263-B860-98E5AD290C8A}"/>
              </a:ext>
            </a:extLst>
          </p:cNvPr>
          <p:cNvGraphicFramePr>
            <a:graphicFrameLocks noGrp="1"/>
          </p:cNvGraphicFramePr>
          <p:nvPr>
            <p:extLst>
              <p:ext uri="{D42A27DB-BD31-4B8C-83A1-F6EECF244321}">
                <p14:modId xmlns:p14="http://schemas.microsoft.com/office/powerpoint/2010/main" val="624697674"/>
              </p:ext>
            </p:extLst>
          </p:nvPr>
        </p:nvGraphicFramePr>
        <p:xfrm>
          <a:off x="482600" y="1070142"/>
          <a:ext cx="8178802" cy="4885207"/>
        </p:xfrm>
        <a:graphic>
          <a:graphicData uri="http://schemas.openxmlformats.org/drawingml/2006/table">
            <a:tbl>
              <a:tblPr/>
              <a:tblGrid>
                <a:gridCol w="1546415">
                  <a:extLst>
                    <a:ext uri="{9D8B030D-6E8A-4147-A177-3AD203B41FA5}">
                      <a16:colId xmlns:a16="http://schemas.microsoft.com/office/drawing/2014/main" val="1858523512"/>
                    </a:ext>
                  </a:extLst>
                </a:gridCol>
                <a:gridCol w="2316683">
                  <a:extLst>
                    <a:ext uri="{9D8B030D-6E8A-4147-A177-3AD203B41FA5}">
                      <a16:colId xmlns:a16="http://schemas.microsoft.com/office/drawing/2014/main" val="876794981"/>
                    </a:ext>
                  </a:extLst>
                </a:gridCol>
                <a:gridCol w="561843">
                  <a:extLst>
                    <a:ext uri="{9D8B030D-6E8A-4147-A177-3AD203B41FA5}">
                      <a16:colId xmlns:a16="http://schemas.microsoft.com/office/drawing/2014/main" val="375268153"/>
                    </a:ext>
                  </a:extLst>
                </a:gridCol>
                <a:gridCol w="561843">
                  <a:extLst>
                    <a:ext uri="{9D8B030D-6E8A-4147-A177-3AD203B41FA5}">
                      <a16:colId xmlns:a16="http://schemas.microsoft.com/office/drawing/2014/main" val="4069377480"/>
                    </a:ext>
                  </a:extLst>
                </a:gridCol>
                <a:gridCol w="640217">
                  <a:extLst>
                    <a:ext uri="{9D8B030D-6E8A-4147-A177-3AD203B41FA5}">
                      <a16:colId xmlns:a16="http://schemas.microsoft.com/office/drawing/2014/main" val="1762830079"/>
                    </a:ext>
                  </a:extLst>
                </a:gridCol>
                <a:gridCol w="681114">
                  <a:extLst>
                    <a:ext uri="{9D8B030D-6E8A-4147-A177-3AD203B41FA5}">
                      <a16:colId xmlns:a16="http://schemas.microsoft.com/office/drawing/2014/main" val="3275319419"/>
                    </a:ext>
                  </a:extLst>
                </a:gridCol>
                <a:gridCol w="561843">
                  <a:extLst>
                    <a:ext uri="{9D8B030D-6E8A-4147-A177-3AD203B41FA5}">
                      <a16:colId xmlns:a16="http://schemas.microsoft.com/office/drawing/2014/main" val="781545481"/>
                    </a:ext>
                  </a:extLst>
                </a:gridCol>
                <a:gridCol w="1308844">
                  <a:extLst>
                    <a:ext uri="{9D8B030D-6E8A-4147-A177-3AD203B41FA5}">
                      <a16:colId xmlns:a16="http://schemas.microsoft.com/office/drawing/2014/main" val="1340446069"/>
                    </a:ext>
                  </a:extLst>
                </a:gridCol>
              </a:tblGrid>
              <a:tr h="310361">
                <a:tc gridSpan="4">
                  <a:txBody>
                    <a:bodyPr/>
                    <a:lstStyle/>
                    <a:p>
                      <a:pPr algn="ctr" fontAlgn="b">
                        <a:spcBef>
                          <a:spcPts val="0"/>
                        </a:spcBef>
                        <a:spcAft>
                          <a:spcPts val="0"/>
                        </a:spcAft>
                      </a:pPr>
                      <a:r>
                        <a:rPr lang="it-IT" sz="1400" b="0" i="0" u="none" strike="noStrike">
                          <a:solidFill>
                            <a:srgbClr val="000000"/>
                          </a:solidFill>
                          <a:effectLst/>
                          <a:latin typeface="Calibri" panose="020F0502020204030204" pitchFamily="34" charset="0"/>
                        </a:rPr>
                        <a:t>PNRR PIANO FINANZIARIO CUP F64H22000370006 (PIPPI)</a:t>
                      </a:r>
                      <a:endParaRPr lang="it-IT" sz="1400" b="0" i="0" u="none" strike="noStrike">
                        <a:effectLst/>
                        <a:latin typeface="Arial" panose="020B0604020202020204" pitchFamily="34" charset="0"/>
                      </a:endParaRPr>
                    </a:p>
                  </a:txBody>
                  <a:tcPr marL="70536" marR="70536" marT="35268" marB="3526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 FIN.</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211.500,00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a:noFill/>
                    </a:lnB>
                  </a:tcPr>
                </a:tc>
                <a:extLst>
                  <a:ext uri="{0D108BD9-81ED-4DB2-BD59-A6C34878D82A}">
                    <a16:rowId xmlns:a16="http://schemas.microsoft.com/office/drawing/2014/main" val="3539343340"/>
                  </a:ext>
                </a:extLst>
              </a:tr>
              <a:tr h="288024">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7090693"/>
                  </a:ext>
                </a:extLst>
              </a:tr>
              <a:tr h="163410">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DA PROGETTO</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2022</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2023</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2024</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2025</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2026</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note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0007112"/>
                  </a:ext>
                </a:extLst>
              </a:tr>
              <a:tr h="163410">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Pre-implementazione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5000+7000+10000+5000</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21.150,00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5.850,00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10% su 2022 (= a anticipo)</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0784308"/>
                  </a:ext>
                </a:extLst>
              </a:tr>
              <a:tr h="163410">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implementazione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5.000,00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1.538,00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1.538,00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1.538,00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386,00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ripartiti per trimestri 13</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8554056"/>
                  </a:ext>
                </a:extLst>
              </a:tr>
              <a:tr h="163410">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attivazione dispositivi</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161.500,00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49.693,00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49.693,00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49.693,00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12.421,00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ripartiti per trimestri 13</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0464557"/>
                  </a:ext>
                </a:extLst>
              </a:tr>
              <a:tr h="163410">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realizzazione e partecip.tutoraggi</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8.000,00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2.460,00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2.460,00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2.460,00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620,00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ripartiti per trimestri 13</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7461415"/>
                  </a:ext>
                </a:extLst>
              </a:tr>
              <a:tr h="163410">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post-implementazione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10.000,00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3.300,00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3.300,00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3.400,00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ripartiti per 3 e arrotondato</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9581939"/>
                  </a:ext>
                </a:extLst>
              </a:tr>
              <a:tr h="163410">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 PROGETTO</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211.500,00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21.150,00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59.541,00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16.827,00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49864490"/>
                  </a:ext>
                </a:extLst>
              </a:tr>
              <a:tr h="228068">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800" b="1" i="0" u="none" strike="noStrike">
                          <a:solidFill>
                            <a:srgbClr val="000000"/>
                          </a:solidFill>
                          <a:effectLst/>
                          <a:latin typeface="Calibri" panose="020F0502020204030204" pitchFamily="34" charset="0"/>
                        </a:rPr>
                        <a:t>211.500,00 </a:t>
                      </a:r>
                      <a:endParaRPr lang="it-IT" sz="1400" b="0" i="0" u="none" strike="noStrike">
                        <a:effectLst/>
                        <a:latin typeface="Arial" panose="020B0604020202020204" pitchFamily="34" charset="0"/>
                      </a:endParaRPr>
                    </a:p>
                  </a:txBody>
                  <a:tcPr marL="70536" marR="70536" marT="35268" marB="3526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604695139"/>
                  </a:ext>
                </a:extLst>
              </a:tr>
              <a:tr h="288024">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a:noFill/>
                    </a:lnB>
                  </a:tcPr>
                </a:tc>
                <a:extLst>
                  <a:ext uri="{0D108BD9-81ED-4DB2-BD59-A6C34878D82A}">
                    <a16:rowId xmlns:a16="http://schemas.microsoft.com/office/drawing/2014/main" val="4196164454"/>
                  </a:ext>
                </a:extLst>
              </a:tr>
              <a:tr h="288024">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043569"/>
                  </a:ext>
                </a:extLst>
              </a:tr>
              <a:tr h="163410">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CAPITOLI ENTRATA</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DESCRIZIONE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2022</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2023</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2024</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2025</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2026</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04213442"/>
                  </a:ext>
                </a:extLst>
              </a:tr>
              <a:tr h="386776">
                <a:tc>
                  <a:txBody>
                    <a:bodyPr/>
                    <a:lstStyle/>
                    <a:p>
                      <a:pPr algn="l" fontAlgn="b">
                        <a:spcBef>
                          <a:spcPts val="0"/>
                        </a:spcBef>
                        <a:spcAft>
                          <a:spcPts val="0"/>
                        </a:spcAft>
                      </a:pPr>
                      <a:r>
                        <a:rPr lang="it-IT" sz="800" b="0" i="0" u="none" strike="noStrike">
                          <a:solidFill>
                            <a:srgbClr val="000000"/>
                          </a:solidFill>
                          <a:effectLst/>
                          <a:latin typeface="Arial" panose="020B0604020202020204" pitchFamily="34" charset="0"/>
                        </a:rPr>
                        <a:t>20101.01.119900</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1" i="0" u="none" strike="noStrike">
                          <a:solidFill>
                            <a:srgbClr val="000000"/>
                          </a:solidFill>
                          <a:effectLst/>
                          <a:latin typeface="Arial" panose="020B0604020202020204" pitchFamily="34" charset="0"/>
                        </a:rPr>
                        <a:t>PNRR </a:t>
                      </a:r>
                      <a:r>
                        <a:rPr lang="it-IT" sz="800" b="0" i="0" u="none" strike="noStrike">
                          <a:solidFill>
                            <a:srgbClr val="000000"/>
                          </a:solidFill>
                          <a:effectLst/>
                          <a:latin typeface="Arial" panose="020B0604020202020204" pitchFamily="34" charset="0"/>
                        </a:rPr>
                        <a:t>MISSIONE 5C2 INVESTIMENTO 1.1.1 CUP F64H22000370006 SOST.CAPACITA' GENIT.PREVENZ.VULNERAB.FAM.BAMINI</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21.150,00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59.541,00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16.827,00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211.500,00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3429771"/>
                  </a:ext>
                </a:extLst>
              </a:tr>
              <a:tr h="163410">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TOTALE ANNUO</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21.150,00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59.541,00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16.827,00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96211164"/>
                  </a:ext>
                </a:extLst>
              </a:tr>
              <a:tr h="228068">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800" b="1" i="0" u="none" strike="noStrike">
                          <a:solidFill>
                            <a:srgbClr val="000000"/>
                          </a:solidFill>
                          <a:effectLst/>
                          <a:latin typeface="Calibri" panose="020F0502020204030204" pitchFamily="34" charset="0"/>
                        </a:rPr>
                        <a:t>211.500,00 </a:t>
                      </a:r>
                      <a:endParaRPr lang="it-IT" sz="1400" b="0" i="0" u="none" strike="noStrike">
                        <a:effectLst/>
                        <a:latin typeface="Arial" panose="020B0604020202020204" pitchFamily="34" charset="0"/>
                      </a:endParaRPr>
                    </a:p>
                  </a:txBody>
                  <a:tcPr marL="70536" marR="70536" marT="35268" marB="3526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33554120"/>
                  </a:ext>
                </a:extLst>
              </a:tr>
              <a:tr h="288024">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2097621"/>
                  </a:ext>
                </a:extLst>
              </a:tr>
              <a:tr h="163410">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CAPITOLI SPESA</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DESCRIZIONE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2022</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2023</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2024</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2025</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2026</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spcBef>
                          <a:spcPts val="0"/>
                        </a:spcBef>
                        <a:spcAft>
                          <a:spcPts val="0"/>
                        </a:spcAft>
                      </a:pPr>
                      <a:r>
                        <a:rPr lang="it-IT" sz="800" b="1" i="0" u="none" strike="noStrike">
                          <a:solidFill>
                            <a:srgbClr val="000000"/>
                          </a:solidFill>
                          <a:effectLst/>
                          <a:latin typeface="Calibri" panose="020F0502020204030204" pitchFamily="34" charset="0"/>
                        </a:rPr>
                        <a:t>TOTALE</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66458166"/>
                  </a:ext>
                </a:extLst>
              </a:tr>
              <a:tr h="386776">
                <a:tc>
                  <a:txBody>
                    <a:bodyPr/>
                    <a:lstStyle/>
                    <a:p>
                      <a:pPr algn="l" fontAlgn="b">
                        <a:spcBef>
                          <a:spcPts val="0"/>
                        </a:spcBef>
                        <a:spcAft>
                          <a:spcPts val="0"/>
                        </a:spcAft>
                      </a:pPr>
                      <a:r>
                        <a:rPr lang="it-IT" sz="800" b="0" i="0" u="none" strike="noStrike">
                          <a:solidFill>
                            <a:srgbClr val="000000"/>
                          </a:solidFill>
                          <a:effectLst/>
                          <a:latin typeface="Arial" panose="020B0604020202020204" pitchFamily="34" charset="0"/>
                        </a:rPr>
                        <a:t>12051.03.039002</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1" i="0" u="none" strike="noStrike">
                          <a:solidFill>
                            <a:srgbClr val="000000"/>
                          </a:solidFill>
                          <a:effectLst/>
                          <a:latin typeface="Arial" panose="020B0604020202020204" pitchFamily="34" charset="0"/>
                        </a:rPr>
                        <a:t>PNRR</a:t>
                      </a:r>
                      <a:r>
                        <a:rPr lang="it-IT" sz="800" b="0" i="0" u="none" strike="noStrike">
                          <a:solidFill>
                            <a:srgbClr val="000000"/>
                          </a:solidFill>
                          <a:effectLst/>
                          <a:latin typeface="Arial" panose="020B0604020202020204" pitchFamily="34" charset="0"/>
                        </a:rPr>
                        <a:t> MISSIONE 5C2 INVESTIMENTO 1.1.1 CUP F64H22000370006 SOST.CAPACITA' GENIT.PREVENZ.VULNERAB.FAM.BAMINI</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21.150,00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59.541,00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16.827,00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0" i="0" u="none" strike="noStrike">
                          <a:solidFill>
                            <a:srgbClr val="000000"/>
                          </a:solidFill>
                          <a:effectLst/>
                          <a:latin typeface="Calibri" panose="020F0502020204030204" pitchFamily="34" charset="0"/>
                        </a:rPr>
                        <a:t>211.500,00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3389489"/>
                  </a:ext>
                </a:extLst>
              </a:tr>
              <a:tr h="163410">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r>
                        <a:rPr lang="it-IT" sz="800" b="0" i="0" u="none" strike="noStrike">
                          <a:solidFill>
                            <a:srgbClr val="000000"/>
                          </a:solidFill>
                          <a:effectLst/>
                          <a:latin typeface="Calibri" panose="020F0502020204030204" pitchFamily="34" charset="0"/>
                        </a:rPr>
                        <a:t>TOTALE ANNUO</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21.150,00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59.541,00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56.991,00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spcBef>
                          <a:spcPts val="0"/>
                        </a:spcBef>
                        <a:spcAft>
                          <a:spcPts val="0"/>
                        </a:spcAft>
                      </a:pPr>
                      <a:r>
                        <a:rPr lang="it-IT" sz="800" b="1" i="0" u="none" strike="noStrike">
                          <a:solidFill>
                            <a:srgbClr val="000000"/>
                          </a:solidFill>
                          <a:effectLst/>
                          <a:latin typeface="Calibri" panose="020F0502020204030204" pitchFamily="34" charset="0"/>
                        </a:rPr>
                        <a:t>16.827,00 </a:t>
                      </a: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24777627"/>
                  </a:ext>
                </a:extLst>
              </a:tr>
              <a:tr h="228068">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spcBef>
                          <a:spcPts val="0"/>
                        </a:spcBef>
                        <a:spcAft>
                          <a:spcPts val="0"/>
                        </a:spcAft>
                      </a:pPr>
                      <a:endParaRPr lang="it-IT" sz="1400" b="0" i="0" u="none" strike="noStrike">
                        <a:effectLst/>
                        <a:latin typeface="Arial" panose="020B0604020202020204" pitchFamily="34" charset="0"/>
                      </a:endParaRPr>
                    </a:p>
                  </a:txBody>
                  <a:tcPr marL="5878" marR="5878" marT="587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ctr">
                        <a:spcBef>
                          <a:spcPts val="0"/>
                        </a:spcBef>
                        <a:spcAft>
                          <a:spcPts val="0"/>
                        </a:spcAft>
                      </a:pPr>
                      <a:r>
                        <a:rPr lang="it-IT" sz="800" b="1" i="0" u="none" strike="noStrike">
                          <a:solidFill>
                            <a:srgbClr val="000000"/>
                          </a:solidFill>
                          <a:effectLst/>
                          <a:latin typeface="Calibri" panose="020F0502020204030204" pitchFamily="34" charset="0"/>
                        </a:rPr>
                        <a:t>211.500,00 </a:t>
                      </a:r>
                      <a:endParaRPr lang="it-IT" sz="1400" b="0" i="0" u="none" strike="noStrike">
                        <a:effectLst/>
                        <a:latin typeface="Arial" panose="020B0604020202020204" pitchFamily="34" charset="0"/>
                      </a:endParaRPr>
                    </a:p>
                  </a:txBody>
                  <a:tcPr marL="70536" marR="70536" marT="35268" marB="3526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b">
                        <a:spcBef>
                          <a:spcPts val="0"/>
                        </a:spcBef>
                        <a:spcAft>
                          <a:spcPts val="0"/>
                        </a:spcAft>
                      </a:pPr>
                      <a:endParaRPr lang="it-IT" sz="1400" b="0" i="0" u="none" strike="noStrike" dirty="0">
                        <a:effectLst/>
                        <a:latin typeface="Arial" panose="020B0604020202020204" pitchFamily="34" charset="0"/>
                      </a:endParaRPr>
                    </a:p>
                  </a:txBody>
                  <a:tcPr marL="5878" marR="5878" marT="5878"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78517000"/>
                  </a:ext>
                </a:extLst>
              </a:tr>
            </a:tbl>
          </a:graphicData>
        </a:graphic>
      </p:graphicFrame>
      <p:sp>
        <p:nvSpPr>
          <p:cNvPr id="3" name="Ovale 2">
            <a:extLst>
              <a:ext uri="{FF2B5EF4-FFF2-40B4-BE49-F238E27FC236}">
                <a16:creationId xmlns:a16="http://schemas.microsoft.com/office/drawing/2014/main" id="{99AF8DCA-DB59-2E4C-3ACE-DD2B898F91A7}"/>
              </a:ext>
            </a:extLst>
          </p:cNvPr>
          <p:cNvSpPr/>
          <p:nvPr/>
        </p:nvSpPr>
        <p:spPr>
          <a:xfrm>
            <a:off x="5903640" y="44624"/>
            <a:ext cx="3240360" cy="1296144"/>
          </a:xfrm>
          <a:prstGeom prst="ellipse">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err="1"/>
              <a:t>I</a:t>
            </a:r>
            <a:r>
              <a:rPr lang="it-IT" sz="1400" dirty="0" err="1">
                <a:solidFill>
                  <a:schemeClr val="tx1"/>
                </a:solidFill>
              </a:rPr>
              <a:t>i</a:t>
            </a:r>
            <a:r>
              <a:rPr lang="it-IT" sz="1400" dirty="0">
                <a:solidFill>
                  <a:schemeClr val="tx1"/>
                </a:solidFill>
              </a:rPr>
              <a:t> valori previsti nel 2022 non sono stati impegnati si provvederà con variazione bilancio al 2023/2025</a:t>
            </a:r>
            <a:endParaRPr lang="it-IT" sz="1400" dirty="0"/>
          </a:p>
        </p:txBody>
      </p:sp>
    </p:spTree>
    <p:extLst>
      <p:ext uri="{BB962C8B-B14F-4D97-AF65-F5344CB8AC3E}">
        <p14:creationId xmlns:p14="http://schemas.microsoft.com/office/powerpoint/2010/main" val="4207881922"/>
      </p:ext>
    </p:extLst>
  </p:cSld>
  <p:clrMapOvr>
    <a:masterClrMapping/>
  </p:clrMapOvr>
</p:sld>
</file>

<file path=ppt/theme/theme1.xml><?xml version="1.0" encoding="utf-8"?>
<a:theme xmlns:a="http://schemas.openxmlformats.org/drawingml/2006/main" name="Sfaccettatura">
  <a:themeElements>
    <a:clrScheme name="Blu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Sfaccettatur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faccettatur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427</TotalTime>
  <Words>2209</Words>
  <Application>Microsoft Office PowerPoint</Application>
  <PresentationFormat>Presentazione su schermo (4:3)</PresentationFormat>
  <Paragraphs>669</Paragraphs>
  <Slides>22</Slides>
  <Notes>1</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22</vt:i4>
      </vt:variant>
    </vt:vector>
  </HeadingPairs>
  <TitlesOfParts>
    <vt:vector size="31" baseType="lpstr">
      <vt:lpstr>Arial</vt:lpstr>
      <vt:lpstr>Calibri</vt:lpstr>
      <vt:lpstr>Times New Roman</vt:lpstr>
      <vt:lpstr>Trebuchet MS</vt:lpstr>
      <vt:lpstr>Verdana</vt:lpstr>
      <vt:lpstr>Verdana, sans-serif</vt:lpstr>
      <vt:lpstr>Wingdings</vt:lpstr>
      <vt:lpstr>Wingdings 3</vt:lpstr>
      <vt:lpstr>Sfaccettatura</vt:lpstr>
      <vt:lpstr>Tavolo dei referenti comunali controllo di gestione  07 marzo 2023 </vt:lpstr>
      <vt:lpstr>ORDINE DEL GIORNO </vt:lpstr>
      <vt:lpstr>INCONTRI DEL TAVOLO DEI REFERENTI COMUNALI SVOLTI NEL CORSO  DEL 2022:    - 18 FEBBRAIO 2022 rendicontazione attività 2021 - 18 MAGGIO 2022  - 29 GIUGNO 2022 - 29 SETTEMBRE 2022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PNRR MISSIONE 1  vedere slide aggiornamento 14/02/2023</vt:lpstr>
      <vt:lpstr>Rendicontazione servizi associati in UNIONE anno 2022</vt:lpstr>
      <vt:lpstr>Differenza tra previsioni assestate 2022 e rendiconto 2022</vt:lpstr>
      <vt:lpstr>Monitoraggio entrate da attività sanzionatoria Polizia locale</vt:lpstr>
      <vt:lpstr>Entrate da attività di recupero coattivo polizia locale</vt:lpstr>
      <vt:lpstr>Andamento incassi 2023 </vt:lpstr>
      <vt:lpstr>Asbr  - andamento flussi finanziari CONTRATTI SERVIZIO ANNO 2022</vt:lpstr>
      <vt:lpstr>ASBR % delle rate previste nel contratto:</vt:lpstr>
      <vt:lpstr>Convenzione tra UBR e Comuni per trasferimento della funzione approvata nei Consigli Unione/Comuni Delibera CU n. 38 del 23.12.2010 - convenzione repertorio n° 16 del 15 febbraio 2011   </vt:lpstr>
      <vt:lpstr>Spunto argomenti proposti da Giovanni (MAIL 16/02/2023)  </vt:lpstr>
      <vt:lpstr>Spunto argomenti proposti da Giovanni (MAIL 16/02/2023)  </vt:lpstr>
      <vt:lpstr>Obiettivi trasversali anno 2023</vt:lpstr>
      <vt:lpstr>Controllo di gestione 2023 programmazione attività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Tavolo dei referenti comunali controllo di gestione  18 febbraio 2022</dc:title>
  <dc:creator>Morbilli Beatrice</dc:creator>
  <cp:lastModifiedBy>Gamberini Elena</cp:lastModifiedBy>
  <cp:revision>44</cp:revision>
  <dcterms:created xsi:type="dcterms:W3CDTF">2022-02-18T07:58:25Z</dcterms:created>
  <dcterms:modified xsi:type="dcterms:W3CDTF">2023-04-02T16:39:43Z</dcterms:modified>
</cp:coreProperties>
</file>